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300" r:id="rId4"/>
    <p:sldId id="258" r:id="rId5"/>
    <p:sldId id="270" r:id="rId6"/>
    <p:sldId id="269" r:id="rId7"/>
    <p:sldId id="267" r:id="rId8"/>
    <p:sldId id="268" r:id="rId9"/>
    <p:sldId id="301" r:id="rId10"/>
    <p:sldId id="259" r:id="rId11"/>
    <p:sldId id="278" r:id="rId12"/>
    <p:sldId id="277" r:id="rId13"/>
    <p:sldId id="271" r:id="rId14"/>
    <p:sldId id="281" r:id="rId15"/>
    <p:sldId id="302" r:id="rId16"/>
    <p:sldId id="279" r:id="rId17"/>
    <p:sldId id="305" r:id="rId18"/>
    <p:sldId id="260" r:id="rId19"/>
    <p:sldId id="285" r:id="rId20"/>
    <p:sldId id="265" r:id="rId21"/>
    <p:sldId id="355" r:id="rId22"/>
    <p:sldId id="290" r:id="rId23"/>
    <p:sldId id="297" r:id="rId24"/>
    <p:sldId id="282" r:id="rId25"/>
    <p:sldId id="291" r:id="rId26"/>
    <p:sldId id="298" r:id="rId27"/>
    <p:sldId id="262" r:id="rId28"/>
    <p:sldId id="294" r:id="rId29"/>
    <p:sldId id="296" r:id="rId30"/>
    <p:sldId id="306" r:id="rId31"/>
    <p:sldId id="333" r:id="rId32"/>
    <p:sldId id="337" r:id="rId33"/>
    <p:sldId id="266" r:id="rId34"/>
    <p:sldId id="356" r:id="rId35"/>
    <p:sldId id="309" r:id="rId36"/>
    <p:sldId id="338" r:id="rId37"/>
    <p:sldId id="311" r:id="rId38"/>
    <p:sldId id="357" r:id="rId39"/>
    <p:sldId id="358" r:id="rId40"/>
    <p:sldId id="359" r:id="rId41"/>
    <p:sldId id="360" r:id="rId42"/>
    <p:sldId id="310" r:id="rId43"/>
    <p:sldId id="361" r:id="rId44"/>
    <p:sldId id="362" r:id="rId45"/>
    <p:sldId id="316" r:id="rId46"/>
    <p:sldId id="320" r:id="rId47"/>
    <p:sldId id="363" r:id="rId48"/>
    <p:sldId id="364" r:id="rId49"/>
    <p:sldId id="373" r:id="rId50"/>
    <p:sldId id="365" r:id="rId51"/>
    <p:sldId id="366" r:id="rId52"/>
    <p:sldId id="374" r:id="rId53"/>
    <p:sldId id="367" r:id="rId54"/>
    <p:sldId id="368" r:id="rId55"/>
    <p:sldId id="375" r:id="rId56"/>
    <p:sldId id="376" r:id="rId57"/>
    <p:sldId id="377" r:id="rId58"/>
    <p:sldId id="372" r:id="rId59"/>
    <p:sldId id="331" r:id="rId60"/>
    <p:sldId id="307" r:id="rId61"/>
    <p:sldId id="332" r:id="rId62"/>
    <p:sldId id="378" r:id="rId63"/>
    <p:sldId id="334" r:id="rId64"/>
  </p:sldIdLst>
  <p:sldSz cx="10693400" cy="756126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orient="horz" pos="4536">
          <p15:clr>
            <a:srgbClr val="A4A3A4"/>
          </p15:clr>
        </p15:guide>
        <p15:guide id="3" orient="horz" pos="952">
          <p15:clr>
            <a:srgbClr val="A4A3A4"/>
          </p15:clr>
        </p15:guide>
        <p15:guide id="4" orient="horz" pos="771">
          <p15:clr>
            <a:srgbClr val="A4A3A4"/>
          </p15:clr>
        </p15:guide>
        <p15:guide id="5" orient="horz" pos="385">
          <p15:clr>
            <a:srgbClr val="A4A3A4"/>
          </p15:clr>
        </p15:guide>
        <p15:guide id="6" pos="6520">
          <p15:clr>
            <a:srgbClr val="A4A3A4"/>
          </p15:clr>
        </p15:guide>
        <p15:guide id="7" pos="1236">
          <p15:clr>
            <a:srgbClr val="A4A3A4"/>
          </p15:clr>
        </p15:guide>
        <p15:guide id="8" pos="5364">
          <p15:clr>
            <a:srgbClr val="A4A3A4"/>
          </p15:clr>
        </p15:guide>
        <p15:guide id="9" pos="4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, Frederike" initials="AF" lastIdx="15" clrIdx="0">
    <p:extLst>
      <p:ext uri="{19B8F6BF-5375-455C-9EA6-DF929625EA0E}">
        <p15:presenceInfo xmlns:p15="http://schemas.microsoft.com/office/powerpoint/2012/main" userId="Alm, Frederike" providerId="None"/>
      </p:ext>
    </p:extLst>
  </p:cmAuthor>
  <p:cmAuthor id="2" name="Förster, Dr. Matthias" initials="FDM" lastIdx="1" clrIdx="1">
    <p:extLst>
      <p:ext uri="{19B8F6BF-5375-455C-9EA6-DF929625EA0E}">
        <p15:presenceInfo xmlns:p15="http://schemas.microsoft.com/office/powerpoint/2012/main" userId="Förster, Dr. Matthias" providerId="None"/>
      </p:ext>
    </p:extLst>
  </p:cmAuthor>
  <p:cmAuthor id="3" name="Sokol, Christopher" initials="SC" lastIdx="30" clrIdx="2">
    <p:extLst>
      <p:ext uri="{19B8F6BF-5375-455C-9EA6-DF929625EA0E}">
        <p15:presenceInfo xmlns:p15="http://schemas.microsoft.com/office/powerpoint/2012/main" userId="Sokol, Christoph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1512"/>
    <a:srgbClr val="E3E4E4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910" autoAdjust="0"/>
  </p:normalViewPr>
  <p:slideViewPr>
    <p:cSldViewPr>
      <p:cViewPr varScale="1">
        <p:scale>
          <a:sx n="113" d="100"/>
          <a:sy n="113" d="100"/>
        </p:scale>
        <p:origin x="1020" y="114"/>
      </p:cViewPr>
      <p:guideLst>
        <p:guide orient="horz" pos="181"/>
        <p:guide orient="horz" pos="4536"/>
        <p:guide orient="horz" pos="952"/>
        <p:guide orient="horz" pos="771"/>
        <p:guide orient="horz" pos="385"/>
        <p:guide pos="6520"/>
        <p:guide pos="1236"/>
        <p:guide pos="5364"/>
        <p:guide pos="4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C1046-2E98-4FD6-AF0D-F3A3B60AE314}" type="datetimeFigureOut">
              <a:rPr lang="de-DE" smtClean="0"/>
              <a:t>13.08.2024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7305-B445-4E6C-8C54-C14D7D48DA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96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46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 smtClean="0"/>
              <a:t/>
            </a:r>
            <a:br>
              <a:rPr lang="de-DE" sz="1200" dirty="0" smtClean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373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31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335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</a:t>
            </a:r>
            <a:r>
              <a:rPr lang="de-DE" baseline="0" dirty="0" smtClean="0"/>
              <a:t> 107a StGB)“ klicken, um den Text des Paragraphen anzuzeigen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869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56 Absatz 6 Nummer 5a BWO)“ oder „(§ 107c StGB)“ </a:t>
            </a:r>
            <a:r>
              <a:rPr lang="de-DE" baseline="0" dirty="0" smtClean="0"/>
              <a:t>klicken, um den Text des Paragraphen anzuzeigen</a:t>
            </a:r>
            <a:r>
              <a:rPr lang="de-DE" sz="1200" dirty="0" smtClean="0">
                <a:sym typeface="Symbol" panose="05050102010706020507" pitchFamily="18" charset="2"/>
              </a:rPr>
              <a:t/>
            </a:r>
            <a:br>
              <a:rPr lang="de-DE" sz="1200" dirty="0" smtClean="0">
                <a:sym typeface="Symbol" panose="05050102010706020507" pitchFamily="18" charset="2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817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Hinweis:</a:t>
            </a:r>
          </a:p>
          <a:p>
            <a:r>
              <a:rPr lang="de-DE" dirty="0" smtClean="0"/>
              <a:t>auf „(§ 31 BWahlG)“ </a:t>
            </a:r>
            <a:r>
              <a:rPr lang="de-DE" baseline="0" dirty="0" smtClean="0"/>
              <a:t>klicken, um den Text des Paragraphen anzuzeigen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399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997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415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092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264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386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3480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598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8947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16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6815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566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44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996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91375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75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1C4A9-5FDA-4AFB-A120-7AC82B5C792B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788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2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43C9E-6B87-4CD8-BFF5-03213681374E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050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F1E72-D340-4C5E-BBC6-D0F69621738D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0937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AAD2A-6768-476E-8F86-0ED63A3C03D1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64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1ADE-76B3-415D-BFA6-5CFB3369750B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825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0605C6-DE63-4C10-9E19-719DB5E3AAB9}" type="datetime1">
              <a:rPr lang="de-DE" altLang="de-DE" smtClean="0"/>
              <a:t>13.08.2024</a:t>
            </a:fld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9B776-6C0B-43BA-BAE2-4718DB88B3A8}" type="datetime1">
              <a:rPr lang="de-DE" altLang="de-DE" smtClean="0"/>
              <a:t>13.08.2024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2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038B00-4DE9-4687-BB66-4A480ABC5D2C}" type="datetime1">
              <a:rPr lang="de-DE" altLang="de-DE" smtClean="0"/>
              <a:t>13.08.2024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820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0314A-0AAF-4A15-BB17-54E22739D709}" type="datetime1">
              <a:rPr lang="de-DE" altLang="de-DE" smtClean="0"/>
              <a:t>13.08.2024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0204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E0EB2-861D-438A-B56A-2D6763A8779D}" type="datetime1">
              <a:rPr lang="de-DE" altLang="de-DE" smtClean="0"/>
              <a:t>13.08.2024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835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200900"/>
            <a:ext cx="10688638" cy="360363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defTabSz="995363">
              <a:defRPr sz="1200">
                <a:latin typeface="Arial Narrow" pitchFamily="34" charset="0"/>
              </a:defRPr>
            </a:lvl1pPr>
          </a:lstStyle>
          <a:p>
            <a:fld id="{AD6D4E8B-45AF-4F24-8582-DEAC5850F9DF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7200900"/>
            <a:ext cx="35988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95363">
              <a:defRPr sz="1200">
                <a:latin typeface="Arial Narrow" pitchFamily="34" charset="0"/>
              </a:defRPr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0688638" cy="1511300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3" name="Picture 9" descr="BB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87338"/>
            <a:ext cx="1187450" cy="9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7651750" y="287338"/>
            <a:ext cx="9525" cy="936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862263" y="32400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617913" y="2736850"/>
            <a:ext cx="205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7759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fld id="{FF361B66-AB4E-4735-A223-4CBB547CFE23}" type="slidenum">
              <a:rPr lang="de-DE" altLang="de-DE" sz="1200" smtClean="0">
                <a:latin typeface="Arial Narrow" pitchFamily="34" charset="0"/>
              </a:rPr>
              <a:t>‹Nr.›</a:t>
            </a:fld>
            <a:endParaRPr lang="de-DE" altLang="de-DE" sz="1200" dirty="0">
              <a:latin typeface="Arial Narrow" pitchFamily="34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7686675" y="96838"/>
            <a:ext cx="277336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3000"/>
              </a:lnSpc>
            </a:pPr>
            <a:endParaRPr lang="de-DE" altLang="de-DE" sz="2500" b="1" dirty="0">
              <a:latin typeface="Arial Narrow" pitchFamily="34" charset="0"/>
            </a:endParaRP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Der</a:t>
            </a: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Landeswahlleiter</a:t>
            </a:r>
            <a:endParaRPr lang="de-DE" altLang="de-DE" sz="2500" b="1" dirty="0"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3063" indent="-373063" algn="l" defTabSz="995363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44600" indent="-249238" algn="l" defTabSz="995363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43075" indent="-249238" algn="l" defTabSz="99536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99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6971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1543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6115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0687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111B-6B4B-401A-828A-CB570352CA59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de-DE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de-DE" b="1" dirty="0" smtClean="0">
                <a:solidFill>
                  <a:schemeClr val="accent5">
                    <a:lumMod val="50000"/>
                  </a:schemeClr>
                </a:solidFill>
              </a:rPr>
              <a:t>Landtagswahl 2024</a:t>
            </a:r>
            <a:endParaRPr lang="de-DE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314252" y="4284663"/>
            <a:ext cx="7775773" cy="1931987"/>
          </a:xfrm>
        </p:spPr>
        <p:txBody>
          <a:bodyPr/>
          <a:lstStyle/>
          <a:p>
            <a:r>
              <a:rPr lang="de-DE" dirty="0" smtClean="0"/>
              <a:t>Wahlhandlung und Ergebnisermittlung in den Wahllokalen</a:t>
            </a:r>
          </a:p>
          <a:p>
            <a:r>
              <a:rPr lang="de-DE" dirty="0" smtClean="0"/>
              <a:t>am 22. September 2024</a:t>
            </a:r>
            <a:endParaRPr lang="de-DE" dirty="0"/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801688" y="4016358"/>
            <a:ext cx="91805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0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Inhalt</a:t>
            </a:r>
            <a:r>
              <a:rPr lang="de-DE" sz="4000" dirty="0" smtClean="0"/>
              <a:t> der Schulung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50764" y="1763713"/>
            <a:ext cx="7812360" cy="4991100"/>
          </a:xfrm>
        </p:spPr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Aufgaben des Wahlvorstandes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Wahlvorbereitung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im Wahllokal</a:t>
            </a:r>
          </a:p>
          <a:p>
            <a:pPr marL="950912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de-DE" dirty="0" smtClean="0"/>
              <a:t>vor dem Wahllokal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Wahlhandlung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Ermittlung des Wahlergebnisses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Abschlussarbeiten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9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780631"/>
            <a:ext cx="7486650" cy="1931987"/>
          </a:xfrm>
        </p:spPr>
        <p:txBody>
          <a:bodyPr/>
          <a:lstStyle/>
          <a:p>
            <a:r>
              <a:rPr lang="de-DE" dirty="0" smtClean="0"/>
              <a:t>1. Aufgaben des Wahlvorstandes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Wahlvorstand besteht aus fünf bis neun Personen: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ein/e Wahlvorsteher/in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deren/dessen Stellvertretung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eine schriftführende Person</a:t>
            </a:r>
          </a:p>
          <a:p>
            <a:pPr lvl="1">
              <a:spcAft>
                <a:spcPts val="0"/>
              </a:spcAft>
            </a:pPr>
            <a:r>
              <a:rPr lang="de-DE" sz="2300" dirty="0" smtClean="0"/>
              <a:t>zwei bis sechs weitere Mitglieder</a:t>
            </a:r>
          </a:p>
          <a:p>
            <a:pPr marL="49847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/>
              <a:t> </a:t>
            </a:r>
            <a:r>
              <a:rPr lang="de-DE" sz="1600" dirty="0" smtClean="0"/>
              <a:t>    (darunter </a:t>
            </a:r>
            <a:r>
              <a:rPr lang="de-DE" sz="1600" dirty="0"/>
              <a:t>eine stellv. schriftführende </a:t>
            </a:r>
            <a:r>
              <a:rPr lang="de-DE" sz="1600" dirty="0" smtClean="0"/>
              <a:t>Person)</a:t>
            </a:r>
          </a:p>
          <a:p>
            <a:pPr>
              <a:spcAft>
                <a:spcPts val="1200"/>
              </a:spcAft>
            </a:pPr>
            <a:r>
              <a:rPr lang="de-DE" sz="2800" dirty="0"/>
              <a:t>Beschlussfähigkeit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Beschlussfassung durch einfache Mehrheit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bei Stimmengleichheit: Stimme </a:t>
            </a:r>
            <a:r>
              <a:rPr lang="de-DE" sz="2300" dirty="0" smtClean="0"/>
              <a:t>der Wahlvorsteherin / des Wahlvorstehers ist ausschlaggebend</a:t>
            </a:r>
          </a:p>
          <a:p>
            <a:pPr lvl="1"/>
            <a:endParaRPr lang="de-DE" sz="23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138788" y="2412479"/>
            <a:ext cx="936104" cy="2376264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858868" y="2924281"/>
            <a:ext cx="30835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smtClean="0"/>
              <a:t>= Mitglieder des Wahlvorstandes (MdW)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Anwesenheitspflichten des Wahlvorstandes: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Wahlzeit </a:t>
            </a:r>
            <a:r>
              <a:rPr lang="de-DE" sz="2300" dirty="0"/>
              <a:t>von </a:t>
            </a:r>
            <a:r>
              <a:rPr lang="de-DE" sz="2300" dirty="0" smtClean="0"/>
              <a:t>8 Uhr bis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mindestens drei </a:t>
            </a:r>
            <a:r>
              <a:rPr lang="de-DE" sz="2300" dirty="0" err="1" smtClean="0"/>
              <a:t>MdW</a:t>
            </a:r>
            <a:r>
              <a:rPr lang="de-DE" sz="2300" dirty="0" smtClean="0"/>
              <a:t>, </a:t>
            </a:r>
            <a:r>
              <a:rPr lang="de-DE" sz="2300" dirty="0"/>
              <a:t>einschließlich </a:t>
            </a:r>
            <a:r>
              <a:rPr lang="de-DE" sz="2300" dirty="0" smtClean="0"/>
              <a:t>Wahlvorsteher/in und schriftführender Person oder die </a:t>
            </a:r>
            <a:r>
              <a:rPr lang="de-DE" sz="2300" dirty="0"/>
              <a:t>jeweiligen </a:t>
            </a:r>
            <a:r>
              <a:rPr lang="de-DE" sz="2300" dirty="0" smtClean="0"/>
              <a:t>Stellvertretungen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b="1" dirty="0"/>
              <a:t>während der Ermittlung und Feststellung </a:t>
            </a:r>
            <a:r>
              <a:rPr lang="de-DE" sz="2300" dirty="0"/>
              <a:t>des Wahlergebnisses nach </a:t>
            </a:r>
            <a:r>
              <a:rPr lang="de-DE" sz="2300" dirty="0" smtClean="0"/>
              <a:t>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möglichst </a:t>
            </a:r>
            <a:r>
              <a:rPr lang="de-DE" sz="2300" b="1" dirty="0"/>
              <a:t>alle</a:t>
            </a:r>
            <a:r>
              <a:rPr lang="de-DE" sz="2300" dirty="0"/>
              <a:t>, </a:t>
            </a:r>
            <a:r>
              <a:rPr lang="de-DE" sz="2300" dirty="0" smtClean="0"/>
              <a:t>jedoch </a:t>
            </a:r>
            <a:r>
              <a:rPr lang="de-DE" sz="2300" b="1" dirty="0" smtClean="0"/>
              <a:t>mindestens </a:t>
            </a:r>
            <a:r>
              <a:rPr lang="de-DE" sz="2300" b="1" dirty="0"/>
              <a:t>fünf </a:t>
            </a:r>
            <a:r>
              <a:rPr lang="de-DE" sz="2300" dirty="0" err="1" smtClean="0"/>
              <a:t>MdW</a:t>
            </a:r>
            <a:r>
              <a:rPr lang="de-DE" sz="2300" dirty="0" smtClean="0"/>
              <a:t>, </a:t>
            </a:r>
            <a:r>
              <a:rPr lang="de-DE" sz="2300" dirty="0"/>
              <a:t>einschließlich </a:t>
            </a:r>
            <a:r>
              <a:rPr lang="de-DE" sz="2300" dirty="0" smtClean="0"/>
              <a:t>Wahlvorsteher/in </a:t>
            </a:r>
            <a:r>
              <a:rPr lang="de-DE" sz="2300" dirty="0"/>
              <a:t>und schriftführender Person oder </a:t>
            </a:r>
            <a:r>
              <a:rPr lang="de-DE" sz="2300" dirty="0" smtClean="0"/>
              <a:t>die </a:t>
            </a:r>
            <a:r>
              <a:rPr lang="de-DE" sz="2300" dirty="0"/>
              <a:t>jeweiligen </a:t>
            </a:r>
            <a:r>
              <a:rPr lang="de-DE" sz="2300" dirty="0" smtClean="0"/>
              <a:t>Stellvertretungen</a:t>
            </a:r>
            <a:endParaRPr lang="de-DE" sz="23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Wahlvorsteher/in</a:t>
            </a:r>
            <a:r>
              <a:rPr lang="de-DE" sz="2800" dirty="0" smtClean="0"/>
              <a:t> </a:t>
            </a:r>
            <a:r>
              <a:rPr lang="de-DE" sz="2800" dirty="0"/>
              <a:t>(und </a:t>
            </a:r>
            <a:r>
              <a:rPr lang="de-DE" sz="2800" dirty="0" smtClean="0"/>
              <a:t>Stellvertretung):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Verteilung der Aufgaben auf die MdW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Verpflichtung der MdW zur unparteiischen Wahrnehmung des Amtes und zur Verschwiegenheit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Beaufsichtigung über ordnungsgemäße Stimmabgabe im Wahllokal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Korrektur des Wahlberechtigtenverzeichnisses, falls notwendig</a:t>
            </a:r>
            <a:br>
              <a:rPr lang="de-DE" sz="2400" dirty="0" smtClean="0"/>
            </a:br>
            <a:r>
              <a:rPr lang="de-DE" sz="2400" dirty="0" smtClean="0"/>
              <a:t>(zum Beispiel bei nachträglich ausgestellten Wahlscheinen)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Übermittlung der Bereitschafts- und Schnellmeldung an die Wahlbehörde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schriftführende Person</a:t>
            </a:r>
            <a:r>
              <a:rPr lang="de-DE" sz="2800" dirty="0" smtClean="0"/>
              <a:t> (und Stellvertretung):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Betreuung des Wahlberechtigtenverzeichnisses: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Prüfung der Wahlberechtigung der wählenden Personen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Vermerke der Stimmabgaben im Wahlberechtigtenverzeichnis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Zählung der Stimmabgabevermerke bei der Stimmenauszählung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Ausfüllen der Erfassungstabelle mit Hilfe der Auszählanleitung 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Ausfüllen der Wahlniederschrift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übrige Mitglieder des Wahlvorstandes</a:t>
            </a:r>
            <a:r>
              <a:rPr lang="de-DE" sz="2800" dirty="0" smtClean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der Stimmzettel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Wahlberechtigung (Wahlbenachrichtigung und/oder Personaldokument)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Sammlung der abgegebenen Wahlscheine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Zählung von Stimmen bei der Ergebnisermittlung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Unterstützung bei Beaufsichtigung der Wahlkabinen und Wahlurnen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06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648844"/>
            <a:ext cx="7486650" cy="1931987"/>
          </a:xfrm>
        </p:spPr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 smtClean="0"/>
              <a:t>a) im Wahllokal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3161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Wahllokal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vor Öffnung des Wahllokals zu 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Sind genügend amtliche </a:t>
            </a:r>
            <a:r>
              <a:rPr lang="de-DE" sz="2400" b="1" dirty="0"/>
              <a:t>Stimmzettel</a:t>
            </a:r>
            <a:r>
              <a:rPr lang="de-DE" sz="2400" dirty="0"/>
              <a:t> für die </a:t>
            </a:r>
            <a:r>
              <a:rPr lang="de-DE" sz="2400" dirty="0" smtClean="0"/>
              <a:t>wählenden Personen vorhanden?</a:t>
            </a:r>
            <a:br>
              <a:rPr lang="de-DE" sz="2400" dirty="0" smtClean="0"/>
            </a:br>
            <a:r>
              <a:rPr lang="de-DE" sz="2400" dirty="0" smtClean="0"/>
              <a:t>(Bei </a:t>
            </a:r>
            <a:r>
              <a:rPr lang="de-DE" sz="2400" dirty="0"/>
              <a:t>repräsentativer Wahlstatistik: </a:t>
            </a:r>
            <a:r>
              <a:rPr lang="de-DE" sz="2400" dirty="0" smtClean="0"/>
              <a:t>Sind genügend </a:t>
            </a:r>
            <a:r>
              <a:rPr lang="de-DE" sz="2400" dirty="0"/>
              <a:t>Stimmzettel für alle Altersgruppen und </a:t>
            </a:r>
            <a:r>
              <a:rPr lang="de-DE" sz="2400" dirty="0" smtClean="0"/>
              <a:t>Geschlechter vorhanden?)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Sind hinreichend </a:t>
            </a:r>
            <a:r>
              <a:rPr lang="de-DE" sz="2400" b="1" dirty="0"/>
              <a:t>Wahlkabinen</a:t>
            </a:r>
            <a:r>
              <a:rPr lang="de-DE" sz="2400" dirty="0"/>
              <a:t> </a:t>
            </a:r>
            <a:r>
              <a:rPr lang="de-DE" sz="2400" dirty="0" smtClean="0"/>
              <a:t>aufgestellt </a:t>
            </a:r>
            <a:r>
              <a:rPr lang="de-DE" sz="2400" dirty="0"/>
              <a:t>und </a:t>
            </a:r>
            <a:r>
              <a:rPr lang="de-DE" sz="2400" dirty="0" smtClean="0"/>
              <a:t>zwar so, dass das </a:t>
            </a:r>
            <a:r>
              <a:rPr lang="de-DE" sz="2400" dirty="0"/>
              <a:t>Wahlgeheimnis </a:t>
            </a:r>
            <a:r>
              <a:rPr lang="de-DE" sz="2400" dirty="0" smtClean="0"/>
              <a:t>gewahrt bleibt?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</a:t>
            </a:r>
            <a:r>
              <a:rPr lang="de-DE" altLang="de-DE" sz="2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</a:t>
            </a:r>
            <a:r>
              <a:rPr lang="de-DE" altLang="de-DE" sz="2400" kern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vom Platz der Wahlvorsteherin/des Wahlvorstehers sichtbar?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ausreichend Schreibstifte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Reichen die aufgestellten </a:t>
            </a:r>
            <a:r>
              <a:rPr lang="de-DE" sz="2400" b="1" dirty="0"/>
              <a:t>Wahlurnen</a:t>
            </a:r>
            <a:r>
              <a:rPr lang="de-DE" sz="2400" dirty="0"/>
              <a:t>? Können sie nach der Prüfung versiegelt </a:t>
            </a:r>
            <a:r>
              <a:rPr lang="de-DE" sz="2400" dirty="0" smtClean="0"/>
              <a:t>oder verschlossen </a:t>
            </a:r>
            <a:r>
              <a:rPr lang="de-DE" sz="2400" dirty="0"/>
              <a:t>werden</a:t>
            </a:r>
            <a:r>
              <a:rPr lang="de-DE" sz="2400" dirty="0" smtClean="0"/>
              <a:t>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53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8026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Wahllokals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das richtige </a:t>
            </a:r>
            <a:r>
              <a:rPr lang="de-DE" sz="2400" b="1" dirty="0" smtClean="0"/>
              <a:t>Wahlberechtigtenverzeichnis</a:t>
            </a:r>
            <a:r>
              <a:rPr lang="de-DE" sz="2400" dirty="0" smtClean="0"/>
              <a:t> </a:t>
            </a:r>
            <a:r>
              <a:rPr lang="de-DE" sz="2400" dirty="0"/>
              <a:t>des Wahlbezirkes und die Vordrucke zur Wahlniederschrift vor</a:t>
            </a:r>
            <a:r>
              <a:rPr lang="de-DE" sz="2400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Sind </a:t>
            </a:r>
            <a:r>
              <a:rPr lang="de-DE" sz="2400" dirty="0"/>
              <a:t>die </a:t>
            </a:r>
            <a:r>
              <a:rPr lang="de-DE" sz="2400" dirty="0" smtClean="0"/>
              <a:t>gesetzlichen </a:t>
            </a:r>
            <a:r>
              <a:rPr lang="de-DE" sz="2400" dirty="0"/>
              <a:t>Grundlagen für die Wahl </a:t>
            </a:r>
            <a:r>
              <a:rPr lang="de-DE" sz="2400" dirty="0" smtClean="0"/>
              <a:t>(</a:t>
            </a:r>
            <a:r>
              <a:rPr lang="de-DE" sz="2400" b="1" dirty="0" smtClean="0"/>
              <a:t>Landeswahlgesetz </a:t>
            </a:r>
            <a:r>
              <a:rPr lang="de-DE" sz="2400" b="1" dirty="0"/>
              <a:t>und </a:t>
            </a:r>
            <a:r>
              <a:rPr lang="de-DE" sz="2400" b="1" dirty="0" smtClean="0"/>
              <a:t>Landeswahlverordnung)</a:t>
            </a:r>
            <a:r>
              <a:rPr lang="de-DE" sz="2400" dirty="0" smtClean="0"/>
              <a:t> vorhanden?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altLang="de-DE" sz="2400" dirty="0">
                <a:solidFill>
                  <a:srgbClr val="000000"/>
                </a:solidFill>
              </a:rPr>
              <a:t>Liegen die folgenden Dokumente und Hilfsmittel des LWL vor?</a:t>
            </a:r>
            <a:endParaRPr lang="de-DE" altLang="de-DE" sz="2000" i="1" dirty="0">
              <a:solidFill>
                <a:srgbClr val="000000"/>
              </a:solidFill>
            </a:endParaRPr>
          </a:p>
          <a:p>
            <a:pPr lvl="2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„Auszählung der Stimmen (Urnenwahl)“</a:t>
            </a:r>
          </a:p>
          <a:p>
            <a:pPr lvl="2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„Erfassungstabelle für Wahlergebnis und Schnellmeldung“</a:t>
            </a:r>
          </a:p>
          <a:p>
            <a:pPr lvl="2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Sortierblätter für die Zuordnung der Stimmzettel</a:t>
            </a:r>
          </a:p>
          <a:p>
            <a:pPr lvl="2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„Hinweise für die Mitglieder der Wahlvorstände und Briefwahlvorstände“</a:t>
            </a:r>
            <a:endParaRPr lang="de-DE" altLang="de-DE" sz="2000" dirty="0" smtClean="0">
              <a:solidFill>
                <a:srgbClr val="00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Wahllokal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0551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Wahllokal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Wahllokals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</a:t>
            </a:r>
            <a:r>
              <a:rPr lang="de-DE" sz="2400" dirty="0"/>
              <a:t>genügend Verpackungs- und Siegelmaterial zum Verpacken der Stimmzettel und Wahlscheine </a:t>
            </a:r>
            <a:r>
              <a:rPr lang="de-DE" sz="2400" dirty="0" smtClean="0"/>
              <a:t>für die spätere Rückgabe an die Wahlbehörde vorhanden</a:t>
            </a:r>
            <a:r>
              <a:rPr lang="de-DE" sz="2400" dirty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der Ablauf der Schnellmeldung geklärt?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Liegen </a:t>
            </a:r>
            <a:r>
              <a:rPr lang="de-DE" sz="2400" dirty="0"/>
              <a:t>alle wichtigen </a:t>
            </a:r>
            <a:r>
              <a:rPr lang="de-DE" sz="2400" b="1" dirty="0"/>
              <a:t>Rufnummern</a:t>
            </a:r>
            <a:r>
              <a:rPr lang="de-DE" sz="2400" dirty="0"/>
              <a:t> </a:t>
            </a:r>
            <a:r>
              <a:rPr lang="de-DE" sz="2400" dirty="0" smtClean="0"/>
              <a:t>der Wahlbehörde (und ggf. des Ordnungsamtes) </a:t>
            </a:r>
            <a:r>
              <a:rPr lang="de-DE" sz="2400" dirty="0"/>
              <a:t>vor? Besteht eine direkte telefonische Verbindung, die gut hörbar und immer erreichbar ist</a:t>
            </a:r>
            <a:r>
              <a:rPr lang="de-DE" sz="2400" dirty="0" smtClean="0"/>
              <a:t>? Ist das Handy aufgeladen und ist ein Akkuladegerät verfügbar?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675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Wahllokal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0" y="1579563"/>
            <a:ext cx="2759075" cy="4991100"/>
          </a:xfrm>
        </p:spPr>
        <p:txBody>
          <a:bodyPr anchor="ctr"/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2400" dirty="0" smtClean="0"/>
              <a:t>Vorschlag für die Einrichtung eines Wahllokals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de-DE" sz="2000" dirty="0" smtClean="0"/>
              <a:t>(dargestellte Sitzordnung ist, bis auf die schriftführende Person, nicht verbindlich)</a:t>
            </a:r>
            <a:endParaRPr lang="de-DE" sz="2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203" y="1547422"/>
            <a:ext cx="7933197" cy="558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a) im Wahllokal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34988" y="1763713"/>
            <a:ext cx="9623425" cy="1728886"/>
          </a:xfrm>
          <a:prstGeom prst="rect">
            <a:avLst/>
          </a:prstGeom>
        </p:spPr>
        <p:txBody>
          <a:bodyPr/>
          <a:lstStyle>
            <a:lvl1pPr marL="373063" indent="-373063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311150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chemeClr val="tx1"/>
                </a:solidFill>
                <a:latin typeface="+mn-lt"/>
                <a:cs typeface="+mn-cs"/>
              </a:defRPr>
            </a:lvl2pPr>
            <a:lvl3pPr marL="1244600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+mn-lt"/>
                <a:cs typeface="+mn-cs"/>
              </a:defRPr>
            </a:lvl3pPr>
            <a:lvl4pPr marL="1743075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2399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5pPr>
            <a:lvl6pPr marL="26971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6pPr>
            <a:lvl7pPr marL="31543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7pPr>
            <a:lvl8pPr marL="36115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8pPr>
            <a:lvl9pPr marL="40687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de-DE" sz="2800" kern="0" dirty="0" smtClean="0"/>
              <a:t>Aufstellen der Wahlkabinen:</a:t>
            </a:r>
          </a:p>
          <a:p>
            <a:pPr marL="436562" lvl="1" indent="0">
              <a:spcAft>
                <a:spcPts val="1200"/>
              </a:spcAft>
              <a:buNone/>
            </a:pP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sind so aufzustellen, dass eine Einsicht durch Dritte während der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Stimmabgabe – auch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Betreten oder Verlassen der anderen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– nicht </a:t>
            </a:r>
            <a:r>
              <a:rPr lang="de-DE" altLang="de-DE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 </a:t>
            </a:r>
            <a:r>
              <a:rPr lang="de-DE" altLang="de-DE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ist.</a:t>
            </a:r>
          </a:p>
          <a:p>
            <a:pPr marL="436562" lvl="1" indent="0">
              <a:buNone/>
            </a:pPr>
            <a:endParaRPr lang="de-DE" sz="2300" kern="0" dirty="0" smtClean="0">
              <a:solidFill>
                <a:srgbClr val="00B050"/>
              </a:solidFill>
            </a:endParaRPr>
          </a:p>
        </p:txBody>
      </p:sp>
      <p:graphicFrame>
        <p:nvGraphicFramePr>
          <p:cNvPr id="82" name="Tabel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26489"/>
              </p:ext>
            </p:extLst>
          </p:nvPr>
        </p:nvGraphicFramePr>
        <p:xfrm>
          <a:off x="534987" y="3519273"/>
          <a:ext cx="962342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713">
                  <a:extLst>
                    <a:ext uri="{9D8B030D-6E8A-4147-A177-3AD203B41FA5}">
                      <a16:colId xmlns:a16="http://schemas.microsoft.com/office/drawing/2014/main" val="1886079176"/>
                    </a:ext>
                  </a:extLst>
                </a:gridCol>
                <a:gridCol w="4811713">
                  <a:extLst>
                    <a:ext uri="{9D8B030D-6E8A-4147-A177-3AD203B41FA5}">
                      <a16:colId xmlns:a16="http://schemas.microsoft.com/office/drawing/2014/main" val="1901170015"/>
                    </a:ext>
                  </a:extLst>
                </a:gridCol>
              </a:tblGrid>
              <a:tr h="2664296"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FALSCH: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FF0000"/>
                          </a:solidFill>
                        </a:rPr>
                        <a:t>ohne Zwischenraum</a:t>
                      </a:r>
                      <a:endParaRPr lang="de-DE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RICHTIG:</a:t>
                      </a: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mit Zwischenraum</a:t>
                      </a: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4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de-DE" sz="2400" b="0" dirty="0" smtClean="0">
                          <a:solidFill>
                            <a:srgbClr val="00B050"/>
                          </a:solidFill>
                        </a:rPr>
                        <a:t>oder</a:t>
                      </a:r>
                      <a:r>
                        <a:rPr lang="de-DE" sz="2400" b="0" baseline="0" dirty="0" smtClean="0">
                          <a:solidFill>
                            <a:srgbClr val="00B050"/>
                          </a:solidFill>
                        </a:rPr>
                        <a:t> Einzelkabinen</a:t>
                      </a:r>
                    </a:p>
                    <a:p>
                      <a:pPr algn="ctr"/>
                      <a:endParaRPr lang="de-DE" sz="24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258053"/>
                  </a:ext>
                </a:extLst>
              </a:tr>
            </a:tbl>
          </a:graphicData>
        </a:graphic>
      </p:graphicFrame>
      <p:grpSp>
        <p:nvGrpSpPr>
          <p:cNvPr id="98" name="Gruppieren 97"/>
          <p:cNvGrpSpPr/>
          <p:nvPr/>
        </p:nvGrpSpPr>
        <p:grpSpPr>
          <a:xfrm>
            <a:off x="1736587" y="4630265"/>
            <a:ext cx="7745287" cy="648072"/>
            <a:chOff x="1736587" y="4860751"/>
            <a:chExt cx="7745287" cy="648072"/>
          </a:xfrm>
        </p:grpSpPr>
        <p:sp>
          <p:nvSpPr>
            <p:cNvPr id="9" name="Rechteck 8"/>
            <p:cNvSpPr/>
            <p:nvPr/>
          </p:nvSpPr>
          <p:spPr bwMode="auto">
            <a:xfrm>
              <a:off x="1736587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3" name="Rechteck 82"/>
            <p:cNvSpPr/>
            <p:nvPr/>
          </p:nvSpPr>
          <p:spPr bwMode="auto">
            <a:xfrm>
              <a:off x="2404625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4" name="Rechteck 83"/>
            <p:cNvSpPr/>
            <p:nvPr/>
          </p:nvSpPr>
          <p:spPr bwMode="auto">
            <a:xfrm>
              <a:off x="3072663" y="4958513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86" name="Rechteck 85"/>
            <p:cNvSpPr/>
            <p:nvPr/>
          </p:nvSpPr>
          <p:spPr bwMode="auto">
            <a:xfrm>
              <a:off x="3740701" y="4958513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87" name="Rechteck 86"/>
            <p:cNvSpPr/>
            <p:nvPr/>
          </p:nvSpPr>
          <p:spPr bwMode="auto">
            <a:xfrm>
              <a:off x="599477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8" name="Rechteck 87"/>
            <p:cNvSpPr/>
            <p:nvPr/>
          </p:nvSpPr>
          <p:spPr bwMode="auto">
            <a:xfrm>
              <a:off x="671485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9" name="Rechteck 88"/>
            <p:cNvSpPr/>
            <p:nvPr/>
          </p:nvSpPr>
          <p:spPr bwMode="auto">
            <a:xfrm>
              <a:off x="8371036" y="4949337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90" name="Rechteck 89"/>
            <p:cNvSpPr/>
            <p:nvPr/>
          </p:nvSpPr>
          <p:spPr bwMode="auto">
            <a:xfrm>
              <a:off x="9039074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92" name="Gerader Verbinder 91"/>
            <p:cNvCxnSpPr/>
            <p:nvPr/>
          </p:nvCxnSpPr>
          <p:spPr bwMode="auto">
            <a:xfrm>
              <a:off x="2970436" y="4860751"/>
              <a:ext cx="0" cy="648072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mit Pfeil 93"/>
            <p:cNvCxnSpPr>
              <a:stCxn id="88" idx="3"/>
            </p:cNvCxnSpPr>
            <p:nvPr/>
          </p:nvCxnSpPr>
          <p:spPr bwMode="auto">
            <a:xfrm flipV="1">
              <a:off x="7157652" y="5163245"/>
              <a:ext cx="1204883" cy="772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0" name="Rechteck 99"/>
          <p:cNvSpPr/>
          <p:nvPr/>
        </p:nvSpPr>
        <p:spPr bwMode="auto">
          <a:xfrm>
            <a:off x="5994772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1" name="Rechteck 100"/>
          <p:cNvSpPr/>
          <p:nvPr/>
        </p:nvSpPr>
        <p:spPr bwMode="auto">
          <a:xfrm>
            <a:off x="7516923" y="6361698"/>
            <a:ext cx="442800" cy="4432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02" name="Rechteck 101"/>
          <p:cNvSpPr/>
          <p:nvPr/>
        </p:nvSpPr>
        <p:spPr bwMode="auto">
          <a:xfrm>
            <a:off x="9039074" y="6361698"/>
            <a:ext cx="442800" cy="4252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cxnSp>
        <p:nvCxnSpPr>
          <p:cNvPr id="21" name="Gerade Verbindung mit Pfeil 20"/>
          <p:cNvCxnSpPr>
            <a:stCxn id="100" idx="3"/>
            <a:endCxn id="101" idx="1"/>
          </p:cNvCxnSpPr>
          <p:nvPr/>
        </p:nvCxnSpPr>
        <p:spPr bwMode="auto">
          <a:xfrm>
            <a:off x="6437572" y="6583333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/>
          <p:nvPr/>
        </p:nvCxnSpPr>
        <p:spPr bwMode="auto">
          <a:xfrm>
            <a:off x="7959723" y="6566926"/>
            <a:ext cx="107935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Nach unten gekrümmter Pfeil 23"/>
          <p:cNvSpPr/>
          <p:nvPr/>
        </p:nvSpPr>
        <p:spPr bwMode="auto">
          <a:xfrm>
            <a:off x="9260474" y="4430201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487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Nach unten gekrümmter Pfeil 24"/>
          <p:cNvSpPr/>
          <p:nvPr/>
        </p:nvSpPr>
        <p:spPr bwMode="auto">
          <a:xfrm>
            <a:off x="6948952" y="4440459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Nach unten gekrümmter Pfeil 25"/>
          <p:cNvSpPr/>
          <p:nvPr/>
        </p:nvSpPr>
        <p:spPr bwMode="auto">
          <a:xfrm>
            <a:off x="9260473" y="6064128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Nach unten gekrümmter Pfeil 26"/>
          <p:cNvSpPr/>
          <p:nvPr/>
        </p:nvSpPr>
        <p:spPr bwMode="auto">
          <a:xfrm>
            <a:off x="7835954" y="6078668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Nach unten gekrümmter Pfeil 27"/>
          <p:cNvSpPr/>
          <p:nvPr/>
        </p:nvSpPr>
        <p:spPr bwMode="auto">
          <a:xfrm flipH="1">
            <a:off x="5634731" y="4430200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Nach unten gekrümmter Pfeil 29"/>
          <p:cNvSpPr/>
          <p:nvPr/>
        </p:nvSpPr>
        <p:spPr bwMode="auto">
          <a:xfrm flipH="1">
            <a:off x="8011040" y="4421712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Nach unten gekrümmter Pfeil 30"/>
          <p:cNvSpPr/>
          <p:nvPr/>
        </p:nvSpPr>
        <p:spPr bwMode="auto">
          <a:xfrm flipH="1">
            <a:off x="5634731" y="6064128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Nach unten gekrümmter Pfeil 31"/>
          <p:cNvSpPr/>
          <p:nvPr/>
        </p:nvSpPr>
        <p:spPr bwMode="auto">
          <a:xfrm flipH="1">
            <a:off x="7071848" y="6073048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Nach unten gekrümmter Pfeil 32"/>
          <p:cNvSpPr/>
          <p:nvPr/>
        </p:nvSpPr>
        <p:spPr bwMode="auto">
          <a:xfrm flipH="1">
            <a:off x="8625879" y="6064128"/>
            <a:ext cx="551889" cy="258517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Nach unten gekrümmter Pfeil 33"/>
          <p:cNvSpPr/>
          <p:nvPr/>
        </p:nvSpPr>
        <p:spPr bwMode="auto">
          <a:xfrm>
            <a:off x="6301132" y="6077292"/>
            <a:ext cx="539291" cy="250028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576836"/>
            <a:ext cx="7486650" cy="1931987"/>
          </a:xfrm>
        </p:spPr>
        <p:txBody>
          <a:bodyPr/>
          <a:lstStyle/>
          <a:p>
            <a:r>
              <a:rPr lang="de-DE" dirty="0" smtClean="0"/>
              <a:t>2. Wahlvorbereitung</a:t>
            </a:r>
          </a:p>
          <a:p>
            <a:r>
              <a:rPr lang="de-DE" dirty="0"/>
              <a:t>b</a:t>
            </a:r>
            <a:r>
              <a:rPr lang="de-DE" dirty="0" smtClean="0"/>
              <a:t>) vor dem Wahllokal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6846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Wahlvorbereitung</a:t>
            </a:r>
            <a:br>
              <a:rPr lang="de-DE" sz="4000" dirty="0" smtClean="0"/>
            </a:br>
            <a:r>
              <a:rPr lang="de-DE" sz="4000" dirty="0" smtClean="0"/>
              <a:t>b) vor dem Wahllokal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85227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vor Öffnung des </a:t>
            </a:r>
            <a:r>
              <a:rPr lang="de-DE" sz="2800" dirty="0" smtClean="0"/>
              <a:t>Wahllokals </a:t>
            </a:r>
            <a:r>
              <a:rPr lang="de-DE" sz="2800" dirty="0"/>
              <a:t>zu </a:t>
            </a:r>
            <a:r>
              <a:rPr lang="de-DE" sz="2800" dirty="0" smtClean="0"/>
              <a:t>klären: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das Wahllokal </a:t>
            </a:r>
            <a:r>
              <a:rPr lang="de-DE" sz="2400" dirty="0" smtClean="0"/>
              <a:t>gut und sichtbar ausgeschildert? Ist </a:t>
            </a:r>
            <a:r>
              <a:rPr lang="de-DE" sz="2400" dirty="0"/>
              <a:t>erkennbar, um welches Wahllokal es sich handelt (Wahlbezirksnummer</a:t>
            </a:r>
            <a:r>
              <a:rPr lang="de-DE" sz="2400" dirty="0" smtClean="0"/>
              <a:t>)?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Ist ein eventuell zusätzlicher barrierefreier Zugang klar ausgeschildert und auch geöffnet?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sz="2400" dirty="0"/>
              <a:t>Hängen am oder im Gebäude die </a:t>
            </a:r>
            <a:r>
              <a:rPr lang="de-DE" sz="2400" b="1" dirty="0"/>
              <a:t>Wahlbekanntmachung</a:t>
            </a:r>
            <a:r>
              <a:rPr lang="de-DE" sz="2400" dirty="0"/>
              <a:t> und </a:t>
            </a:r>
            <a:r>
              <a:rPr lang="de-DE" sz="2400" dirty="0" smtClean="0"/>
              <a:t>Stimmzettelmuster in </a:t>
            </a:r>
            <a:r>
              <a:rPr lang="de-DE" sz="2400" dirty="0"/>
              <a:t>gut lesbarer Größe aus?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vor und im Wahlgebäude jegliche Wahlwerbung entfernt</a:t>
            </a:r>
            <a:r>
              <a:rPr lang="de-DE" sz="2400" dirty="0" smtClean="0"/>
              <a:t>?</a:t>
            </a:r>
          </a:p>
          <a:p>
            <a:pPr marL="498475" lvl="1" indent="0">
              <a:spcAft>
                <a:spcPts val="1200"/>
              </a:spcAft>
              <a:buNone/>
            </a:pPr>
            <a:r>
              <a:rPr lang="de-DE" sz="2400" dirty="0">
                <a:sym typeface="Symbol" panose="05050102010706020507" pitchFamily="18" charset="2"/>
              </a:rPr>
              <a:t> </a:t>
            </a:r>
            <a:r>
              <a:rPr lang="de-DE" sz="2400" dirty="0" smtClean="0">
                <a:sym typeface="Symbol" panose="05050102010706020507" pitchFamily="18" charset="2"/>
              </a:rPr>
              <a:t>    </a:t>
            </a:r>
            <a:r>
              <a:rPr lang="de-DE" sz="2400" dirty="0" smtClean="0"/>
              <a:t>„</a:t>
            </a:r>
            <a:r>
              <a:rPr lang="de-DE" sz="2400" dirty="0"/>
              <a:t>Bannkreis“ für Wahlwerbung </a:t>
            </a:r>
            <a:r>
              <a:rPr lang="de-DE" sz="2400" dirty="0" smtClean="0"/>
              <a:t>einschließlich Unterschriften-	  </a:t>
            </a:r>
            <a:r>
              <a:rPr lang="de-DE" sz="2400" dirty="0" err="1" smtClean="0"/>
              <a:t>sammlungen</a:t>
            </a:r>
            <a:r>
              <a:rPr lang="de-DE" sz="2400" dirty="0" smtClean="0"/>
              <a:t> um das Wahllokal: etwa 20 Meter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920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924647"/>
            <a:ext cx="7486650" cy="1931987"/>
          </a:xfrm>
        </p:spPr>
        <p:txBody>
          <a:bodyPr/>
          <a:lstStyle/>
          <a:p>
            <a:r>
              <a:rPr lang="de-DE" dirty="0" smtClean="0"/>
              <a:t>3. Wahlhandlung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116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Öffnung des Wahllokals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Eröffnung der Wahlhandlung um 8 Uhr</a:t>
            </a:r>
          </a:p>
          <a:p>
            <a:pPr marL="498475" lvl="1" indent="0">
              <a:spcAft>
                <a:spcPts val="1200"/>
              </a:spcAft>
              <a:buNone/>
              <a:tabLst>
                <a:tab pos="806450" algn="l"/>
              </a:tabLst>
            </a:pPr>
            <a:r>
              <a:rPr lang="de-DE" sz="2400" dirty="0" smtClean="0">
                <a:sym typeface="Symbol" panose="05050102010706020507" pitchFamily="18" charset="2"/>
              </a:rPr>
              <a:t>	 </a:t>
            </a:r>
            <a:r>
              <a:rPr lang="de-DE" sz="2400" dirty="0" smtClean="0"/>
              <a:t>Sind alle Türen zum Wahllokal geöffnet?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Überprüfung der Wahlurnen durch Wahlvorsteher/in: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Wahlurnen sind vor Beginn der ersten Stimmabgabe leer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danach: öffentliche Versiegelung der Wahlurnen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3821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20" y="1536118"/>
            <a:ext cx="8284636" cy="5664782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3474492" y="5004990"/>
            <a:ext cx="4752528" cy="2016001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865890" y="4543326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1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08256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1 im Wahllokal – Teil 1 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Wahlberechtigung</a:t>
            </a:r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durch Vorzeigen der Wahlbenachrichtigung</a:t>
            </a:r>
          </a:p>
          <a:p>
            <a:pPr lvl="3">
              <a:spcAft>
                <a:spcPts val="1200"/>
              </a:spcAft>
            </a:pPr>
            <a:r>
              <a:rPr lang="de-DE" sz="1800" dirty="0" smtClean="0"/>
              <a:t>diese einbehalten, </a:t>
            </a:r>
            <a:r>
              <a:rPr lang="de-DE" sz="1800" dirty="0"/>
              <a:t>außer </a:t>
            </a:r>
            <a:r>
              <a:rPr lang="de-DE" sz="1800" dirty="0" smtClean="0"/>
              <a:t>bei zeitgleich stattfindenden Bürgermeisterwahlen; dann </a:t>
            </a:r>
            <a:r>
              <a:rPr lang="de-DE" sz="1800" dirty="0"/>
              <a:t>Rückgabe an </a:t>
            </a:r>
            <a:r>
              <a:rPr lang="de-DE" sz="1800" dirty="0" smtClean="0"/>
              <a:t>Wahlberechtigte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o</a:t>
            </a:r>
            <a:r>
              <a:rPr lang="de-DE" sz="2000" dirty="0" smtClean="0"/>
              <a:t>der durch Vorzeigen eines amtlichen Dokuments mit Lichtbild </a:t>
            </a:r>
            <a:r>
              <a:rPr lang="de-DE" sz="2000" dirty="0"/>
              <a:t>(bspw</a:t>
            </a:r>
            <a:r>
              <a:rPr lang="de-DE" sz="2000" dirty="0" smtClean="0"/>
              <a:t>. </a:t>
            </a:r>
            <a:r>
              <a:rPr lang="de-DE" sz="2000" dirty="0"/>
              <a:t>Personalausweis, Reisepass, Führerschein, </a:t>
            </a:r>
            <a:r>
              <a:rPr lang="de-DE" sz="2000" dirty="0" smtClean="0"/>
              <a:t>Schwerbehindertenausweis), sofern keine Wahlbenachrichtigung vorgelegt wird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Abgleich mit </a:t>
            </a:r>
            <a:r>
              <a:rPr lang="de-DE" sz="2000" dirty="0" err="1" smtClean="0"/>
              <a:t>Wahlberechtigtenverzeichnis</a:t>
            </a:r>
            <a:endParaRPr lang="de-DE" sz="2000" dirty="0" smtClean="0"/>
          </a:p>
          <a:p>
            <a:pPr lvl="3">
              <a:spcAft>
                <a:spcPts val="1200"/>
              </a:spcAft>
            </a:pPr>
            <a:r>
              <a:rPr lang="de-DE" sz="1800" dirty="0" smtClean="0"/>
              <a:t>Auf möglichen Sperrvermerk (W oder WB) achten!</a:t>
            </a:r>
            <a:endParaRPr lang="de-DE" sz="1800" dirty="0"/>
          </a:p>
          <a:p>
            <a:pPr lvl="2">
              <a:spcAft>
                <a:spcPts val="1200"/>
              </a:spcAft>
            </a:pPr>
            <a:r>
              <a:rPr lang="de-DE" sz="2000" dirty="0" smtClean="0"/>
              <a:t>Stimmabgabevermerk </a:t>
            </a:r>
            <a:r>
              <a:rPr lang="de-DE" sz="2000" dirty="0"/>
              <a:t>(Häkchen ✔) im </a:t>
            </a:r>
            <a:r>
              <a:rPr lang="de-DE" sz="2000" dirty="0" err="1" smtClean="0"/>
              <a:t>Wahlberechtigtenverzeichnis</a:t>
            </a:r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39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08256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1 im Wahllokal – Teil 2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Wahlberechtigung</a:t>
            </a:r>
          </a:p>
          <a:p>
            <a:pPr lvl="2">
              <a:spcBef>
                <a:spcPts val="300"/>
              </a:spcBef>
              <a:spcAft>
                <a:spcPts val="1200"/>
              </a:spcAft>
            </a:pPr>
            <a:r>
              <a:rPr lang="de-DE" sz="2000" dirty="0"/>
              <a:t>bei wählenden Personen mit Wahlschein:</a:t>
            </a:r>
          </a:p>
          <a:p>
            <a:pPr lvl="3">
              <a:spcBef>
                <a:spcPts val="300"/>
              </a:spcBef>
              <a:spcAft>
                <a:spcPts val="600"/>
              </a:spcAft>
            </a:pPr>
            <a:r>
              <a:rPr lang="de-DE" sz="1800" dirty="0"/>
              <a:t>Stimmabgabevermerk entfällt</a:t>
            </a:r>
          </a:p>
          <a:p>
            <a:pPr lvl="3">
              <a:spcBef>
                <a:spcPts val="300"/>
              </a:spcBef>
              <a:spcAft>
                <a:spcPts val="600"/>
              </a:spcAft>
            </a:pPr>
            <a:r>
              <a:rPr lang="de-DE" sz="1800" dirty="0"/>
              <a:t>Einbehalten des Wahlscheins</a:t>
            </a:r>
          </a:p>
          <a:p>
            <a:pPr marL="995362" lvl="2" indent="0">
              <a:spcAft>
                <a:spcPts val="1200"/>
              </a:spcAft>
              <a:buNone/>
            </a:pPr>
            <a:r>
              <a:rPr lang="de-DE" sz="2000" u="sng" dirty="0" smtClean="0"/>
              <a:t>Hinweis:</a:t>
            </a:r>
            <a:r>
              <a:rPr lang="de-DE" sz="2000" dirty="0" smtClean="0"/>
              <a:t> Bei der Prüfung der Identität dürfen keine sonstigen </a:t>
            </a:r>
            <a:r>
              <a:rPr lang="de-DE" sz="2000" dirty="0" smtClean="0"/>
              <a:t>anwesenden Personen </a:t>
            </a:r>
            <a:r>
              <a:rPr lang="de-DE" sz="2000" dirty="0" smtClean="0"/>
              <a:t>schutzwürdige Angaben der wählenden Personen zur Kenntnis nehmen!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Ausgabe </a:t>
            </a:r>
            <a:r>
              <a:rPr lang="de-DE" sz="2400" dirty="0" smtClean="0"/>
              <a:t>des Stimmzettels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00071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w</a:t>
            </a:r>
            <a:r>
              <a:rPr lang="de-DE" sz="2800" dirty="0" smtClean="0"/>
              <a:t>eitere Handlungsempfehlungen: 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Verbot der Doppelwahl:</a:t>
            </a:r>
            <a:endParaRPr lang="de-DE" sz="2300" dirty="0"/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mit </a:t>
            </a:r>
            <a:r>
              <a:rPr lang="de-DE" sz="1900" b="1" dirty="0" smtClean="0"/>
              <a:t>„W</a:t>
            </a:r>
            <a:r>
              <a:rPr lang="de-DE" sz="1900" b="1" dirty="0" smtClean="0"/>
              <a:t>“</a:t>
            </a:r>
            <a:r>
              <a:rPr lang="de-DE" sz="1900" dirty="0" smtClean="0"/>
              <a:t> oder</a:t>
            </a:r>
            <a:r>
              <a:rPr lang="de-DE" sz="1900" b="1" dirty="0" smtClean="0"/>
              <a:t> „WB“</a:t>
            </a:r>
            <a:r>
              <a:rPr lang="de-DE" sz="1900" dirty="0" smtClean="0"/>
              <a:t>-Vermerk </a:t>
            </a:r>
            <a:r>
              <a:rPr lang="de-DE" sz="1900" dirty="0" smtClean="0"/>
              <a:t>im Wahlberechtigtenverzeichnis kommt ohne Wahlschein </a:t>
            </a:r>
            <a:r>
              <a:rPr lang="de-DE" sz="1900" dirty="0" smtClean="0">
                <a:sym typeface="Symbol" panose="05050102010706020507" pitchFamily="18" charset="2"/>
              </a:rPr>
              <a:t> keine Teilnahme an der Urnenwahl, da möglicherweise Stimme bereits per Briefwahl abgegeben.</a:t>
            </a:r>
            <a:endParaRPr lang="de-DE" sz="19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Korrektur der Stimmabgabe:</a:t>
            </a:r>
          </a:p>
          <a:p>
            <a:pPr marL="933450" lvl="2" indent="0">
              <a:spcAft>
                <a:spcPts val="1200"/>
              </a:spcAft>
              <a:buNone/>
            </a:pPr>
            <a:r>
              <a:rPr lang="de-DE" sz="1900" dirty="0" smtClean="0"/>
              <a:t>Person will Stimmabgabe korrigieren </a:t>
            </a:r>
            <a:r>
              <a:rPr lang="de-DE" sz="1900" dirty="0">
                <a:sym typeface="Symbol" panose="05050102010706020507" pitchFamily="18" charset="2"/>
              </a:rPr>
              <a:t> </a:t>
            </a:r>
            <a:r>
              <a:rPr lang="de-DE" sz="1900" dirty="0" smtClean="0">
                <a:sym typeface="Symbol" panose="05050102010706020507" pitchFamily="18" charset="2"/>
              </a:rPr>
              <a:t>Aushändigung eines neuen Stimmzettels, nachdem alter Stimmzettel im Beisein der Wahlvorsteherin/des Wahlvorstehers zerrissen wurde.</a:t>
            </a:r>
            <a:r>
              <a:rPr lang="de-DE" sz="2000" dirty="0"/>
              <a:t> 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16704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68" y="1560308"/>
            <a:ext cx="8284636" cy="5664782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1602284" y="2700511"/>
            <a:ext cx="1691779" cy="3384376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447006" y="3636615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2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564240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2 im Wahllokal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Benutzen </a:t>
            </a:r>
            <a:r>
              <a:rPr lang="de-DE" sz="2400" dirty="0"/>
              <a:t>der Wahlkabine ist Pflicht!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für </a:t>
            </a:r>
            <a:r>
              <a:rPr lang="de-DE" sz="2400" dirty="0"/>
              <a:t>Stimmabgabe sind </a:t>
            </a:r>
            <a:r>
              <a:rPr lang="de-DE" sz="2400" dirty="0" smtClean="0"/>
              <a:t>dokumentenechte </a:t>
            </a:r>
            <a:r>
              <a:rPr lang="de-DE" sz="2400" dirty="0"/>
              <a:t>Stifte zu </a:t>
            </a:r>
            <a:r>
              <a:rPr lang="de-DE" sz="2400" dirty="0" smtClean="0"/>
              <a:t>verwenden</a:t>
            </a:r>
          </a:p>
          <a:p>
            <a:pPr lvl="2">
              <a:spcAft>
                <a:spcPts val="1200"/>
              </a:spcAft>
            </a:pPr>
            <a:r>
              <a:rPr lang="de-DE" sz="2000" dirty="0"/>
              <a:t>e</a:t>
            </a:r>
            <a:r>
              <a:rPr lang="de-DE" sz="2000" dirty="0" smtClean="0"/>
              <a:t>in </a:t>
            </a:r>
            <a:r>
              <a:rPr lang="de-DE" sz="2000" dirty="0" err="1" smtClean="0"/>
              <a:t>MdW</a:t>
            </a:r>
            <a:r>
              <a:rPr lang="de-DE" sz="2000" dirty="0" smtClean="0"/>
              <a:t> prüft regelmäßig, ob in den Wahlkabinen vorhanden</a:t>
            </a:r>
            <a:endParaRPr lang="de-DE" sz="2000" dirty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Regelmäßige Überprüfung der Wahlkabinen durch ein </a:t>
            </a:r>
            <a:r>
              <a:rPr lang="de-DE" sz="2400" dirty="0" err="1" smtClean="0"/>
              <a:t>MdW</a:t>
            </a:r>
            <a:r>
              <a:rPr lang="de-DE" sz="2400" dirty="0" smtClean="0"/>
              <a:t>  (u.a. auf Wahlwerbung)</a:t>
            </a:r>
            <a:endParaRPr lang="de-DE" sz="2000" dirty="0"/>
          </a:p>
          <a:p>
            <a:pPr lvl="1">
              <a:spcAft>
                <a:spcPts val="1200"/>
              </a:spcAft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368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2"/>
            <a:ext cx="9276208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zur Sicherung des Wahlgeheimnisses: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Grundsatz: pro Wahlkabine nur eine Person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1:</a:t>
            </a:r>
            <a:r>
              <a:rPr lang="de-DE" sz="2000" dirty="0" smtClean="0">
                <a:sym typeface="Symbol" panose="05050102010706020507" pitchFamily="18" charset="2"/>
              </a:rPr>
              <a:t> Kleinkinder, die nicht unbeaufsichtigt warten können.</a:t>
            </a:r>
          </a:p>
          <a:p>
            <a:pPr lvl="2">
              <a:spcAft>
                <a:spcPts val="1200"/>
              </a:spcAft>
            </a:pPr>
            <a:r>
              <a:rPr lang="de-DE" sz="2000" u="sng" dirty="0" smtClean="0">
                <a:sym typeface="Symbol" panose="05050102010706020507" pitchFamily="18" charset="2"/>
              </a:rPr>
              <a:t>Ausnahme 2:</a:t>
            </a:r>
            <a:r>
              <a:rPr lang="de-DE" sz="2000" dirty="0" smtClean="0">
                <a:sym typeface="Symbol" panose="05050102010706020507" pitchFamily="18" charset="2"/>
              </a:rPr>
              <a:t> Unterstützung einer körperlich beeinträchtigten (Seh-/Schreibfähigkeit) oder des Lesens unkundigen Person durch eine Hilfsperson (Begleitperson oder ein MdW).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Stimmzettel muss in Wahlkabine gefaltet werden</a:t>
            </a:r>
          </a:p>
          <a:p>
            <a:pPr marL="810625" lvl="1"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Verbot von </a:t>
            </a:r>
            <a:r>
              <a:rPr lang="de-DE" sz="2300" dirty="0">
                <a:sym typeface="Symbol" panose="05050102010706020507" pitchFamily="18" charset="2"/>
              </a:rPr>
              <a:t>Selfies in der Wahlkabine </a:t>
            </a:r>
            <a:r>
              <a:rPr lang="de-DE" sz="2300" dirty="0" smtClean="0">
                <a:sym typeface="Symbol" panose="05050102010706020507" pitchFamily="18" charset="2"/>
              </a:rPr>
              <a:t>beziehungsweise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Fotografieren oder Filmen der eigenen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Stimmabgabe (§ 55 Abs. 5, Nr. 8 </a:t>
            </a:r>
            <a:r>
              <a:rPr lang="de-DE" sz="2300" dirty="0" err="1" smtClean="0">
                <a:sym typeface="Symbol" panose="05050102010706020507" pitchFamily="18" charset="2"/>
              </a:rPr>
              <a:t>BbgLWahlV</a:t>
            </a:r>
            <a:r>
              <a:rPr lang="de-DE" sz="2300" dirty="0">
                <a:sym typeface="Symbol" panose="05050102010706020507" pitchFamily="18" charset="2"/>
              </a:rPr>
              <a:t>) </a:t>
            </a:r>
          </a:p>
          <a:p>
            <a:pPr marL="8106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300" dirty="0" smtClean="0">
                <a:sym typeface="Symbol" panose="05050102010706020507" pitchFamily="18" charset="2"/>
              </a:rPr>
              <a:t>oder der Stimmabgabe anderer Person (§ 107c StGB),</a:t>
            </a:r>
            <a:br>
              <a:rPr lang="de-DE" sz="2300" dirty="0" smtClean="0">
                <a:sym typeface="Symbol" panose="05050102010706020507" pitchFamily="18" charset="2"/>
              </a:rPr>
            </a:br>
            <a:r>
              <a:rPr lang="de-DE" sz="2300" dirty="0" smtClean="0">
                <a:sym typeface="Symbol" panose="05050102010706020507" pitchFamily="18" charset="2"/>
              </a:rPr>
              <a:t>wenn wählende Person &amp; dessen Votum identifizierbar</a:t>
            </a:r>
          </a:p>
        </p:txBody>
      </p:sp>
      <p:sp>
        <p:nvSpPr>
          <p:cNvPr id="11" name="Geschweifte Klammer rechts 10"/>
          <p:cNvSpPr/>
          <p:nvPr/>
        </p:nvSpPr>
        <p:spPr bwMode="auto">
          <a:xfrm>
            <a:off x="8203041" y="5048819"/>
            <a:ext cx="792088" cy="1929037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947100" y="5346725"/>
            <a:ext cx="1728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bei Missachtung:</a:t>
            </a:r>
          </a:p>
          <a:p>
            <a:pPr algn="ctr"/>
            <a:r>
              <a:rPr lang="de-DE" sz="1600" dirty="0" smtClean="0"/>
              <a:t>Handhabung wie bei Korrektur der Stimmabgabe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516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951" y="1536118"/>
            <a:ext cx="8284636" cy="5664782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Wahlhandlung</a:t>
            </a:r>
            <a:endParaRPr lang="de-DE" sz="4000" dirty="0"/>
          </a:p>
        </p:txBody>
      </p:sp>
      <p:sp>
        <p:nvSpPr>
          <p:cNvPr id="9" name="Rechteck 8"/>
          <p:cNvSpPr/>
          <p:nvPr/>
        </p:nvSpPr>
        <p:spPr bwMode="auto">
          <a:xfrm>
            <a:off x="4482604" y="1692399"/>
            <a:ext cx="4248472" cy="2202742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562724" y="3895142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Station 3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59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9" y="1763713"/>
            <a:ext cx="6899943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Station 3 im Wahllokal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Freigabe der Wahlurnen durch ein </a:t>
            </a:r>
            <a:r>
              <a:rPr lang="de-DE" sz="2300" dirty="0" err="1" smtClean="0"/>
              <a:t>MdW</a:t>
            </a:r>
            <a:endParaRPr lang="de-DE" sz="2300" dirty="0" smtClean="0"/>
          </a:p>
          <a:p>
            <a:pPr lvl="2">
              <a:spcAft>
                <a:spcPts val="1200"/>
              </a:spcAft>
            </a:pPr>
            <a:r>
              <a:rPr lang="de-DE" sz="1800" dirty="0" smtClean="0"/>
              <a:t>Einwurf des Stimmzettels 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in </a:t>
            </a:r>
            <a:r>
              <a:rPr lang="de-DE" sz="2300" dirty="0" smtClean="0"/>
              <a:t>die </a:t>
            </a:r>
            <a:r>
              <a:rPr lang="de-DE" sz="2300" dirty="0" smtClean="0"/>
              <a:t>Zählliste für die Wahlbeteiligung durch ein </a:t>
            </a:r>
            <a:r>
              <a:rPr lang="de-DE" sz="2300" dirty="0" err="1" smtClean="0"/>
              <a:t>MdW</a:t>
            </a:r>
            <a:endParaRPr lang="de-DE" sz="2300" dirty="0" smtClean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828" y="3287155"/>
            <a:ext cx="2463664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3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22163" y="1728168"/>
            <a:ext cx="10150685" cy="525727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zur Sicherung einer störungsfreien Stimmabgabe:</a:t>
            </a:r>
            <a:endParaRPr lang="de-DE" sz="2800" dirty="0"/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Grundsatz: Ton- und Bildaufnahmen im Wahlraum unzulässig (</a:t>
            </a:r>
            <a:r>
              <a:rPr lang="de-DE" sz="2300" dirty="0">
                <a:sym typeface="Symbol" panose="05050102010706020507" pitchFamily="18" charset="2"/>
              </a:rPr>
              <a:t>auch für </a:t>
            </a:r>
            <a:r>
              <a:rPr lang="de-DE" sz="2300" dirty="0" smtClean="0">
                <a:sym typeface="Symbol" panose="05050102010706020507" pitchFamily="18" charset="2"/>
              </a:rPr>
              <a:t>Medienvertretende)  </a:t>
            </a:r>
            <a:r>
              <a:rPr lang="de-DE" sz="2300" u="sng" dirty="0" smtClean="0">
                <a:sym typeface="Symbol" panose="05050102010706020507" pitchFamily="18" charset="2"/>
              </a:rPr>
              <a:t>Ausnahme:</a:t>
            </a:r>
            <a:r>
              <a:rPr lang="de-DE" sz="2300" dirty="0" smtClean="0">
                <a:sym typeface="Symbol" panose="05050102010706020507" pitchFamily="18" charset="2"/>
              </a:rPr>
              <a:t> Einverständnis aller Personen, die aufgenommen werden sollen, liegt vor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bei störendem Verhalten von Personen </a:t>
            </a:r>
            <a:r>
              <a:rPr lang="de-DE" sz="2300" dirty="0">
                <a:sym typeface="Symbol" panose="05050102010706020507" pitchFamily="18" charset="2"/>
              </a:rPr>
              <a:t></a:t>
            </a:r>
            <a:r>
              <a:rPr lang="de-DE" sz="2300" dirty="0" smtClean="0">
                <a:sym typeface="Symbol" panose="05050102010706020507" pitchFamily="18" charset="2"/>
              </a:rPr>
              <a:t> Gebrauch des Hausrechts durch Wahlvorstand zulässig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bei überlangem Aufenthalt von Personen in der Wahlkabine  Aufforderung zum Verlassen der Wahlkabine, damit nachfolgende Personen wählen können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dabei ruhig und bestimmend auftreten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im Notfall Ordnungsamt oder Polizei rufen</a:t>
            </a:r>
          </a:p>
        </p:txBody>
      </p:sp>
    </p:spTree>
    <p:extLst>
      <p:ext uri="{BB962C8B-B14F-4D97-AF65-F5344CB8AC3E}">
        <p14:creationId xmlns:p14="http://schemas.microsoft.com/office/powerpoint/2010/main" val="17084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3. Wahlhandlung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Schließung des Wahllokals um 18 Uhr</a:t>
            </a:r>
            <a:endParaRPr lang="de-DE" sz="1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noch anwesende Personen im Wahlraum sowie Personen, die sich vor 18 Uhr in die Warteschlange eingereiht hatten, müssen zur Stimmabgabe zugelassen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die </a:t>
            </a:r>
            <a:r>
              <a:rPr lang="de-DE" sz="2300" dirty="0" smtClean="0"/>
              <a:t>Öffentlichkeit </a:t>
            </a:r>
            <a:r>
              <a:rPr lang="de-DE" sz="2300" dirty="0" smtClean="0"/>
              <a:t>bleibt auch nach </a:t>
            </a:r>
            <a:r>
              <a:rPr lang="de-DE" sz="2300" dirty="0" smtClean="0"/>
              <a:t>der letzten </a:t>
            </a:r>
            <a:r>
              <a:rPr lang="de-DE" sz="2300" dirty="0" smtClean="0"/>
              <a:t>Stimmabgabe hergestellt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Unterlagen (nicht ausgegebene Stimmzettel, Wahlberechtigtenverzeichnis, usw.) sind von den Tischen zu entfernen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Überprüfung der Wahlurnen auf Unversehrtheit</a:t>
            </a:r>
          </a:p>
        </p:txBody>
      </p:sp>
    </p:spTree>
    <p:extLst>
      <p:ext uri="{BB962C8B-B14F-4D97-AF65-F5344CB8AC3E}">
        <p14:creationId xmlns:p14="http://schemas.microsoft.com/office/powerpoint/2010/main" val="11907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852639"/>
            <a:ext cx="7486650" cy="1931987"/>
          </a:xfrm>
        </p:spPr>
        <p:txBody>
          <a:bodyPr/>
          <a:lstStyle/>
          <a:p>
            <a:r>
              <a:rPr lang="de-DE" dirty="0" smtClean="0"/>
              <a:t>4. Ermittlung des Wahlergebnisses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Wahlbezirke mit zwei Wahllokalen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Wahlvorstand des nicht auszählenden Wahllokals: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alle MdW unterschreiben die Wahlniederschrift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Wahlvorsteher/in, schriftführende Person und ein weiteres MdW bringen unverzüglich alle verpackten Wahlmaterialien einschließlich der verschlossenen Wahlurne, des </a:t>
            </a:r>
            <a:r>
              <a:rPr lang="de-DE" sz="1800" dirty="0" smtClean="0"/>
              <a:t>Wahlberechtigtenverzeichnisses</a:t>
            </a:r>
            <a:r>
              <a:rPr lang="de-DE" sz="1900" dirty="0" smtClean="0"/>
              <a:t>, der einbehaltenen Wahlscheine und der Wahlniederschrift zum auszählenden Wahllokal/Wahlvorstand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a</a:t>
            </a:r>
            <a:r>
              <a:rPr lang="de-DE" sz="2300" dirty="0" smtClean="0"/>
              <a:t>uszählender Wahlvorstand wartet </a:t>
            </a:r>
            <a:r>
              <a:rPr lang="de-DE" sz="2300" dirty="0"/>
              <a:t>mit Beginn der Ergebnisermittlung bis zur Übergabe durch den abgebenden </a:t>
            </a:r>
            <a:r>
              <a:rPr lang="de-DE" sz="2300" dirty="0" smtClean="0"/>
              <a:t>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Übergabe wird in beiden Wahlniederschriften dokumentiert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3573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Hinweise für den aufnehmenden Wahlvorstand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Abschluss der Wahlhandlung mit der Öffnung der Wahlurne warten auf den abgebende Wahlvorstand warten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>
                <a:sym typeface="Symbol" panose="05050102010706020507" pitchFamily="18" charset="2"/>
              </a:rPr>
              <a:t>nach Erscheinen des abgebenden Wahlvorstands: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Übergabe der Wahlmaterialien wird in beiden Wahlniederschriften dokumentiert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>
                <a:sym typeface="Symbol" panose="05050102010706020507" pitchFamily="18" charset="2"/>
              </a:rPr>
              <a:t>Beginn der Ergebnisermittlung (Stimmzettel beider Wahlurnen sind zu vermischen!)</a:t>
            </a:r>
          </a:p>
          <a:p>
            <a:pPr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 smtClean="0">
                <a:sym typeface="Symbol" panose="05050102010706020507" pitchFamily="18" charset="2"/>
              </a:rPr>
              <a:t>nach Übergabe beendet der abgebende Wahlvorstand seine Tätigkeit</a:t>
            </a:r>
          </a:p>
        </p:txBody>
      </p:sp>
    </p:spTree>
    <p:extLst>
      <p:ext uri="{BB962C8B-B14F-4D97-AF65-F5344CB8AC3E}">
        <p14:creationId xmlns:p14="http://schemas.microsoft.com/office/powerpoint/2010/main" val="28478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1314252" y="1843087"/>
            <a:ext cx="8052072" cy="49911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400" b="1" dirty="0" smtClean="0"/>
              <a:t>Reihenfolge </a:t>
            </a:r>
            <a:r>
              <a:rPr lang="de-DE" sz="2400" b="1" dirty="0"/>
              <a:t>der Stimmenauszählung </a:t>
            </a:r>
            <a:endParaRPr lang="de-DE" sz="2400" b="1" dirty="0" smtClean="0"/>
          </a:p>
          <a:p>
            <a:pPr marL="0" indent="0">
              <a:buNone/>
            </a:pPr>
            <a:endParaRPr lang="de-DE" sz="1200" dirty="0"/>
          </a:p>
          <a:p>
            <a:pPr marL="714375" indent="-714375">
              <a:buNone/>
            </a:pPr>
            <a:r>
              <a:rPr lang="de-DE" sz="2000" dirty="0"/>
              <a:t>In kreisangehörigen Städten und Gemeinden:</a:t>
            </a:r>
          </a:p>
          <a:p>
            <a:pPr marL="628650" indent="-628650">
              <a:buAutoNum type="arabicPeriod"/>
            </a:pPr>
            <a:r>
              <a:rPr lang="de-DE" sz="2000" dirty="0"/>
              <a:t>Stimmen für die </a:t>
            </a:r>
            <a:r>
              <a:rPr lang="de-DE" sz="2000" dirty="0" smtClean="0"/>
              <a:t>Landtagswahl, </a:t>
            </a:r>
          </a:p>
          <a:p>
            <a:pPr marL="628650" indent="-628650">
              <a:buAutoNum type="arabicPeriod"/>
            </a:pPr>
            <a:r>
              <a:rPr lang="de-DE" sz="2000" dirty="0"/>
              <a:t>g</a:t>
            </a:r>
            <a:r>
              <a:rPr lang="de-DE" sz="2000" dirty="0" smtClean="0"/>
              <a:t>gf. Stimmen </a:t>
            </a:r>
            <a:r>
              <a:rPr lang="de-DE" sz="2000" dirty="0"/>
              <a:t>für die Wahl </a:t>
            </a:r>
            <a:r>
              <a:rPr lang="de-DE" sz="2000" dirty="0" smtClean="0"/>
              <a:t>der (ehrenamtlichen) Bürgermeisterin/des </a:t>
            </a:r>
            <a:r>
              <a:rPr lang="de-DE" sz="2000" dirty="0"/>
              <a:t>(ehrenamtlichen) </a:t>
            </a:r>
            <a:r>
              <a:rPr lang="de-DE" sz="2000" dirty="0" smtClean="0"/>
              <a:t>Bürgermeisters,</a:t>
            </a:r>
          </a:p>
          <a:p>
            <a:pPr marL="628650" indent="-628650">
              <a:buAutoNum type="arabicPeriod"/>
            </a:pPr>
            <a:r>
              <a:rPr lang="de-DE" sz="2000" dirty="0" smtClean="0"/>
              <a:t>Ggf. Stimmen </a:t>
            </a:r>
            <a:r>
              <a:rPr lang="de-DE" sz="2000" dirty="0"/>
              <a:t>für die </a:t>
            </a:r>
            <a:r>
              <a:rPr lang="de-DE" sz="2000" dirty="0" smtClean="0"/>
              <a:t>Nachwahl </a:t>
            </a:r>
            <a:r>
              <a:rPr lang="de-DE" sz="2000" dirty="0"/>
              <a:t>des Ortsbeirates oder </a:t>
            </a:r>
            <a:r>
              <a:rPr lang="de-DE" sz="2000" dirty="0" smtClean="0"/>
              <a:t>der Ortsvorsteherin/des Ortsvorstehers</a:t>
            </a:r>
            <a:r>
              <a:rPr lang="de-DE" sz="2000" dirty="0"/>
              <a:t>.</a:t>
            </a:r>
          </a:p>
          <a:p>
            <a:pPr marL="714375" indent="-714375">
              <a:buNone/>
            </a:pPr>
            <a:endParaRPr lang="de-DE" sz="1200" dirty="0" smtClean="0"/>
          </a:p>
          <a:p>
            <a:pPr marL="714375" indent="-714375">
              <a:buNone/>
            </a:pPr>
            <a:r>
              <a:rPr lang="de-DE" sz="2000" dirty="0" smtClean="0"/>
              <a:t>In </a:t>
            </a:r>
            <a:r>
              <a:rPr lang="de-DE" sz="2000" dirty="0"/>
              <a:t>kreisfreien Städten:</a:t>
            </a:r>
          </a:p>
          <a:p>
            <a:pPr marL="714375" indent="-714375">
              <a:buFontTx/>
              <a:buAutoNum type="arabicPeriod"/>
            </a:pPr>
            <a:r>
              <a:rPr lang="de-DE" sz="2000" dirty="0"/>
              <a:t>Stimmen für die </a:t>
            </a:r>
            <a:r>
              <a:rPr lang="de-DE" sz="2000" dirty="0" smtClean="0"/>
              <a:t>Landtagswahl, </a:t>
            </a:r>
            <a:endParaRPr lang="de-DE" sz="2000" dirty="0"/>
          </a:p>
          <a:p>
            <a:pPr marL="714375" indent="-714375">
              <a:buFontTx/>
              <a:buAutoNum type="arabicPeriod"/>
            </a:pPr>
            <a:r>
              <a:rPr lang="de-DE" sz="2000" dirty="0"/>
              <a:t>g</a:t>
            </a:r>
            <a:r>
              <a:rPr lang="de-DE" sz="2000" dirty="0" smtClean="0"/>
              <a:t>gf. Stimmen </a:t>
            </a:r>
            <a:r>
              <a:rPr lang="de-DE" sz="2000" dirty="0"/>
              <a:t>für die </a:t>
            </a:r>
            <a:r>
              <a:rPr lang="de-DE" sz="2000" dirty="0" smtClean="0"/>
              <a:t>Nachwahl </a:t>
            </a:r>
            <a:r>
              <a:rPr lang="de-DE" sz="2000" dirty="0"/>
              <a:t>des Ortsbeirates oder der Ortsvorsteherin/des </a:t>
            </a:r>
            <a:r>
              <a:rPr lang="de-DE" sz="2000" dirty="0" smtClean="0"/>
              <a:t>Ortsvorstehers.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00943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Auszählanleitung in die Mitte der Erfassungstabelle legen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farbige Pfeile zeigen an, in welches Feld die jeweiligen Ergebnisse eingetragen werden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Empfehlung: Arbeitsschritte der Anleitung laut vorlesen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226" y="3996655"/>
            <a:ext cx="5359772" cy="30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8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4381" y="57151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Ermittlung des </a:t>
            </a:r>
            <a:r>
              <a:rPr lang="de-DE" sz="4000" dirty="0"/>
              <a:t>W</a:t>
            </a:r>
            <a:r>
              <a:rPr lang="de-DE" sz="4000" dirty="0" smtClean="0"/>
              <a:t>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1. Schritt:</a:t>
            </a:r>
            <a:r>
              <a:rPr lang="de-DE" sz="2800" dirty="0" smtClean="0"/>
              <a:t> Eintragen der Zahlen der Wahlberechtigten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schriftführende Person: Übertragung der Werte </a:t>
            </a:r>
            <a:r>
              <a:rPr lang="de-DE" sz="2300" b="1" dirty="0" smtClean="0"/>
              <a:t>A1</a:t>
            </a:r>
            <a:r>
              <a:rPr lang="de-DE" sz="2300" dirty="0" smtClean="0"/>
              <a:t> und </a:t>
            </a:r>
            <a:r>
              <a:rPr lang="de-DE" sz="2300" b="1" dirty="0" smtClean="0"/>
              <a:t>A2</a:t>
            </a:r>
            <a:r>
              <a:rPr lang="de-DE" sz="2300" dirty="0" smtClean="0"/>
              <a:t> sowie </a:t>
            </a:r>
            <a:r>
              <a:rPr lang="de-DE" sz="2300" b="1" dirty="0" smtClean="0"/>
              <a:t>A1+A2</a:t>
            </a:r>
            <a:r>
              <a:rPr lang="de-DE" sz="2300" dirty="0" smtClean="0"/>
              <a:t> in die Erfassungstabelle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Dokument mit den entsprechenden Werten ist dem </a:t>
            </a:r>
            <a:r>
              <a:rPr lang="de-DE" sz="2300" dirty="0" err="1" smtClean="0"/>
              <a:t>Wahlberechtigenverzeichnis</a:t>
            </a:r>
            <a:r>
              <a:rPr lang="de-DE" sz="2300" dirty="0" smtClean="0"/>
              <a:t> beigefügt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93" y="4253288"/>
            <a:ext cx="6847531" cy="291098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723013" y="4860751"/>
            <a:ext cx="26642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Hinweis:</a:t>
            </a:r>
          </a:p>
          <a:p>
            <a:r>
              <a:rPr lang="de-DE" dirty="0" smtClean="0"/>
              <a:t>Diese </a:t>
            </a:r>
            <a:r>
              <a:rPr lang="de-DE" dirty="0"/>
              <a:t>Tätigkeit kann schon vor 18 Uhr ausgeführt </a:t>
            </a:r>
            <a:r>
              <a:rPr lang="de-DE" dirty="0" smtClean="0"/>
              <a:t>werden.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1361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4381" y="132482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234132" y="1741859"/>
            <a:ext cx="10158412" cy="369495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2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Ermitteln der Zahl der wählenden Personen</a:t>
            </a:r>
            <a:endParaRPr lang="de-DE" sz="2300" dirty="0" smtClean="0"/>
          </a:p>
          <a:p>
            <a:pPr marL="4984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de-DE" sz="2300" dirty="0" smtClean="0"/>
              <a:t>schriftführende Person: </a:t>
            </a:r>
          </a:p>
          <a:p>
            <a:pPr marL="900113" lvl="2" indent="-357188">
              <a:spcBef>
                <a:spcPts val="0"/>
              </a:spcBef>
              <a:spcAft>
                <a:spcPts val="1200"/>
              </a:spcAft>
            </a:pPr>
            <a:r>
              <a:rPr lang="de-DE" sz="2300" dirty="0" smtClean="0"/>
              <a:t>Zählung der Stimmabgabevermerke im </a:t>
            </a:r>
            <a:r>
              <a:rPr lang="de-DE" sz="2300" dirty="0" err="1" smtClean="0"/>
              <a:t>Wahlberechtigtenverzeichnis</a:t>
            </a:r>
            <a:endParaRPr lang="de-DE" sz="2300" dirty="0"/>
          </a:p>
          <a:p>
            <a:pPr marL="900113" lvl="2" indent="-357188">
              <a:spcBef>
                <a:spcPts val="0"/>
              </a:spcBef>
              <a:spcAft>
                <a:spcPts val="1200"/>
              </a:spcAft>
            </a:pPr>
            <a:r>
              <a:rPr lang="de-DE" sz="2300" dirty="0" smtClean="0"/>
              <a:t>Zählung der einbehaltenen gültigen Wahlscheine </a:t>
            </a:r>
            <a:r>
              <a:rPr lang="de-DE" sz="2300" b="1" dirty="0" smtClean="0"/>
              <a:t>B1</a:t>
            </a:r>
          </a:p>
          <a:p>
            <a:pPr marL="900113" lvl="2" indent="-357188">
              <a:spcBef>
                <a:spcPts val="0"/>
              </a:spcBef>
              <a:spcAft>
                <a:spcPts val="1200"/>
              </a:spcAft>
            </a:pPr>
            <a:r>
              <a:rPr lang="de-DE" sz="2300" dirty="0" smtClean="0"/>
              <a:t>Ermittlung der Zahl der wählenden Personen </a:t>
            </a:r>
            <a:r>
              <a:rPr lang="de-DE" sz="2300" b="1" dirty="0" smtClean="0"/>
              <a:t>B</a:t>
            </a:r>
          </a:p>
          <a:p>
            <a:pPr marL="4984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de-DE" sz="2300" dirty="0" smtClean="0"/>
          </a:p>
          <a:p>
            <a:pPr marL="4984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52" y="4284687"/>
            <a:ext cx="6949320" cy="267380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198170" y="6804607"/>
            <a:ext cx="2250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S. 6 der Auszählanleitung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4698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08256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3. Schritt:</a:t>
            </a:r>
            <a:r>
              <a:rPr lang="de-DE" sz="2800" dirty="0" smtClean="0"/>
              <a:t> Sortieren der Stimmzettel in 4 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auslegen.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endParaRPr lang="de-DE" sz="2300" dirty="0"/>
          </a:p>
          <a:p>
            <a:pPr lvl="1"/>
            <a:r>
              <a:rPr lang="de-DE" sz="2300" dirty="0"/>
              <a:t>Wahlurne </a:t>
            </a:r>
            <a:r>
              <a:rPr lang="de-DE" sz="2300" b="1" dirty="0" smtClean="0"/>
              <a:t>vollständig </a:t>
            </a:r>
            <a:r>
              <a:rPr lang="de-DE" sz="2300" dirty="0" smtClean="0"/>
              <a:t>leeren.</a:t>
            </a:r>
          </a:p>
          <a:p>
            <a:pPr lvl="1"/>
            <a:r>
              <a:rPr lang="de-DE" sz="2300" dirty="0" smtClean="0"/>
              <a:t>Stimmzettel entfalten </a:t>
            </a:r>
            <a:r>
              <a:rPr lang="de-DE" sz="2300" dirty="0"/>
              <a:t>und dem jeweiligen Sortierblatt </a:t>
            </a:r>
            <a:r>
              <a:rPr lang="de-DE" sz="2300" dirty="0" smtClean="0"/>
              <a:t>zuordnen. 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2034381" y="132482"/>
            <a:ext cx="5688632" cy="1260475"/>
          </a:xfrm>
          <a:prstGeom prst="rect">
            <a:avLst/>
          </a:prstGeom>
        </p:spPr>
        <p:txBody>
          <a:bodyPr anchor="ctr" anchorCtr="0"/>
          <a:lstStyle>
            <a:lvl1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4000" dirty="0"/>
              <a:t>4. Ermittlung des Wahlergebnisses</a:t>
            </a:r>
            <a:endParaRPr lang="de-DE" sz="4000" kern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562" y="2947193"/>
            <a:ext cx="60102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</a:t>
            </a:r>
            <a:r>
              <a:rPr lang="de-DE" sz="4000" dirty="0" smtClean="0"/>
              <a:t>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3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4 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1:</a:t>
            </a:r>
            <a:r>
              <a:rPr lang="de-DE" sz="2300" dirty="0" smtClean="0"/>
              <a:t> Erststimme =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die Erst- und Zweitstimmen gleich sind, werden </a:t>
            </a:r>
            <a:r>
              <a:rPr lang="de-DE" sz="2300" dirty="0"/>
              <a:t>dem </a:t>
            </a:r>
            <a:r>
              <a:rPr lang="de-DE" sz="2300" dirty="0" smtClean="0"/>
              <a:t>entsprechenden Sortierblatt zugeordnet.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593" y="3852639"/>
            <a:ext cx="6198337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62002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3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4 		          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2:</a:t>
            </a:r>
            <a:r>
              <a:rPr lang="de-DE" sz="2300" dirty="0" smtClean="0"/>
              <a:t> Erststimme ≠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Erst- und Zweitstimme ungleich sind, kommen auf einen einzigen Stapel.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nur die Erst- oder nur die Zweitstimme abgegeben wurde, gehören auch auf diesen Stapel.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12" y="1840867"/>
            <a:ext cx="2304256" cy="5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8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4407"/>
            <a:ext cx="7404000" cy="484639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3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4 		          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3:</a:t>
            </a:r>
            <a:r>
              <a:rPr lang="de-DE" sz="2300" dirty="0" smtClean="0"/>
              <a:t> ungekennzeichnete Stimmzettel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Auf diesem Stapel befinden sich nur leere bzw. ungekennzeichnete Stimmzettel.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964" y="2908631"/>
            <a:ext cx="2520280" cy="39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1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175449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3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4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4:</a:t>
            </a:r>
            <a:r>
              <a:rPr lang="de-DE" sz="2300" dirty="0" smtClean="0"/>
              <a:t> Stimmzettel, die Anlass zu Bedenken geben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der Wille der wählenden Person nicht eindeutig erkennbar ist, sind diesem Stapel zuzuordnen. Das sind grundsätzlich alle Stimmzettel, die den anderen Stapelgruppen nicht zuzuordnen waren.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7" y="2268463"/>
            <a:ext cx="2892847" cy="468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5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4381" y="132482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8625" y="1769740"/>
            <a:ext cx="10218675" cy="93077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4. Schritt:</a:t>
            </a:r>
            <a:r>
              <a:rPr lang="de-DE" sz="2800" dirty="0"/>
              <a:t> </a:t>
            </a:r>
            <a:r>
              <a:rPr lang="de-DE" sz="2800" dirty="0" smtClean="0"/>
              <a:t>Auszählen der Stapel und Ermitteln der Zahl 			der wählenden Personen</a:t>
            </a:r>
            <a:endParaRPr lang="de-DE" sz="2300" dirty="0" smtClean="0"/>
          </a:p>
          <a:p>
            <a:pPr lvl="1"/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319" y="3276575"/>
            <a:ext cx="4017293" cy="352572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217426" y="5478861"/>
            <a:ext cx="5194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Empfehlung:</a:t>
            </a:r>
            <a:r>
              <a:rPr lang="de-DE" dirty="0"/>
              <a:t> Beim Zählen die Stimmzettel nach 10 oder 20 Stimmzetteln kreuzweise ablegen (ggf. einfachere Fehlersuche).</a:t>
            </a:r>
          </a:p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450156" y="2834942"/>
            <a:ext cx="619268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/>
              <a:t>die </a:t>
            </a:r>
            <a:r>
              <a:rPr lang="de-DE" sz="2300" dirty="0" err="1"/>
              <a:t>MdW</a:t>
            </a:r>
            <a:r>
              <a:rPr lang="de-DE" sz="2300" dirty="0"/>
              <a:t> prüfen, ob alle Stimmzettel des Stapels sortenrein abgelegt </a:t>
            </a:r>
            <a:r>
              <a:rPr lang="de-DE" sz="2300" dirty="0" smtClean="0"/>
              <a:t>wurden</a:t>
            </a:r>
            <a:endParaRPr lang="de-DE" sz="2300" dirty="0"/>
          </a:p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/>
              <a:t>Auszählung der Stimmzettel aller Stapel</a:t>
            </a:r>
          </a:p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sz="2300" dirty="0"/>
              <a:t>Eintragung der ermittelten Zahl auf das zugehörige </a:t>
            </a:r>
            <a:r>
              <a:rPr lang="de-DE" sz="2300" dirty="0" smtClean="0"/>
              <a:t>Sortierblatt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260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4381" y="132482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764407"/>
            <a:ext cx="9789857" cy="93077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4. Schritt:</a:t>
            </a:r>
            <a:r>
              <a:rPr lang="de-DE" sz="2800" dirty="0"/>
              <a:t> </a:t>
            </a:r>
            <a:r>
              <a:rPr lang="de-DE" sz="2800" dirty="0" smtClean="0"/>
              <a:t>Auszählen der Stapel und Ermitteln der Zahl 		der wählenden Personen</a:t>
            </a:r>
            <a:endParaRPr lang="de-DE" sz="2300" dirty="0" smtClean="0"/>
          </a:p>
          <a:p>
            <a:pPr lvl="1"/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</p:txBody>
      </p:sp>
      <p:sp>
        <p:nvSpPr>
          <p:cNvPr id="12" name="Textfeld 11"/>
          <p:cNvSpPr txBox="1"/>
          <p:nvPr/>
        </p:nvSpPr>
        <p:spPr>
          <a:xfrm>
            <a:off x="882204" y="2845682"/>
            <a:ext cx="950505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/>
              <a:t>schriftführende Person: Summe aller auf den Sortierblättern </a:t>
            </a:r>
            <a:r>
              <a:rPr lang="de-DE" sz="2300" dirty="0" smtClean="0"/>
              <a:t>vermerkten Zählergebnisse bilden = Gesamtzahl </a:t>
            </a:r>
            <a:r>
              <a:rPr lang="de-DE" sz="2300" dirty="0"/>
              <a:t>aller Stimmzettel </a:t>
            </a:r>
            <a:r>
              <a:rPr lang="de-DE" sz="2300" b="1" dirty="0" smtClean="0"/>
              <a:t>B</a:t>
            </a:r>
          </a:p>
          <a:p>
            <a:r>
              <a:rPr lang="de-DE" sz="1000" b="1" dirty="0" smtClean="0"/>
              <a:t>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/>
              <a:t>Eintragen in Auszählanleitung (S. 10)</a:t>
            </a:r>
          </a:p>
          <a:p>
            <a:endParaRPr lang="de-DE" sz="1000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/>
              <a:t>Prüfen, ob Anzahl der Stimmzettel mit Anzahl der Stimmabgabevermerke und der einbehaltenen gültigen Wahlscheine </a:t>
            </a:r>
            <a:r>
              <a:rPr lang="de-DE" sz="2300" dirty="0" smtClean="0"/>
              <a:t>übereinstimmt (siehe </a:t>
            </a:r>
            <a:r>
              <a:rPr lang="de-DE" sz="2300" dirty="0"/>
              <a:t>→ 2. Schritt</a:t>
            </a:r>
            <a:r>
              <a:rPr lang="de-DE" sz="2300" dirty="0" smtClean="0"/>
              <a:t>).</a:t>
            </a:r>
          </a:p>
          <a:p>
            <a:endParaRPr lang="de-DE" sz="1000" dirty="0" smtClean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 smtClean="0"/>
              <a:t>Falls </a:t>
            </a:r>
            <a:r>
              <a:rPr lang="de-DE" sz="2300" dirty="0"/>
              <a:t>keine Übereinstimmung </a:t>
            </a:r>
            <a:r>
              <a:rPr lang="de-DE" sz="2300" dirty="0">
                <a:sym typeface="Wingdings" panose="05000000000000000000" pitchFamily="2" charset="2"/>
              </a:rPr>
              <a:t> </a:t>
            </a:r>
            <a:r>
              <a:rPr lang="de-DE" sz="2300" dirty="0" smtClean="0">
                <a:sym typeface="Wingdings" panose="05000000000000000000" pitchFamily="2" charset="2"/>
              </a:rPr>
              <a:t>Fehlersuche!</a:t>
            </a:r>
          </a:p>
          <a:p>
            <a:endParaRPr lang="de-DE" sz="1000" dirty="0" smtClean="0">
              <a:sym typeface="Wingdings" panose="05000000000000000000" pitchFamily="2" charset="2"/>
            </a:endParaRP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 smtClean="0">
                <a:sym typeface="Wingdings" panose="05000000000000000000" pitchFamily="2" charset="2"/>
              </a:rPr>
              <a:t>Sollte </a:t>
            </a:r>
            <a:r>
              <a:rPr lang="de-DE" sz="2300" dirty="0" smtClean="0"/>
              <a:t>Differenz Bestand haben, so ist </a:t>
            </a:r>
            <a:r>
              <a:rPr lang="de-DE" sz="2300" dirty="0"/>
              <a:t>die Anzahl der Stimmzettel = Anzahl der wählenden Personen</a:t>
            </a:r>
            <a:r>
              <a:rPr lang="de-DE" sz="2300" dirty="0" smtClean="0"/>
              <a:t>.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88278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4381" y="132482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769740"/>
            <a:ext cx="9577064" cy="93077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4. Schritt:</a:t>
            </a:r>
            <a:r>
              <a:rPr lang="de-DE" sz="2800" dirty="0"/>
              <a:t> </a:t>
            </a:r>
            <a:r>
              <a:rPr lang="de-DE" sz="2800" dirty="0" smtClean="0"/>
              <a:t>Auszählen der Stapel und Ermitteln der Zahl 		der wählenden Personen</a:t>
            </a:r>
            <a:endParaRPr lang="de-DE" sz="2300" dirty="0" smtClean="0"/>
          </a:p>
          <a:p>
            <a:pPr lvl="1"/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</p:txBody>
      </p:sp>
      <p:sp>
        <p:nvSpPr>
          <p:cNvPr id="12" name="Textfeld 11"/>
          <p:cNvSpPr txBox="1"/>
          <p:nvPr/>
        </p:nvSpPr>
        <p:spPr>
          <a:xfrm>
            <a:off x="882204" y="2836396"/>
            <a:ext cx="94330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300" dirty="0"/>
              <a:t>Die Zahl der wählenden Personen </a:t>
            </a:r>
            <a:r>
              <a:rPr lang="de-DE" sz="2300" b="1" dirty="0"/>
              <a:t>B </a:t>
            </a:r>
            <a:r>
              <a:rPr lang="de-DE" sz="2300" dirty="0"/>
              <a:t>und die Zahl der einbehaltenen gültigen Wahlscheine </a:t>
            </a:r>
            <a:r>
              <a:rPr lang="de-DE" sz="2300" b="1" dirty="0"/>
              <a:t>B1 </a:t>
            </a:r>
            <a:r>
              <a:rPr lang="de-DE" sz="2300" dirty="0" smtClean="0"/>
              <a:t>in </a:t>
            </a:r>
            <a:r>
              <a:rPr lang="de-DE" sz="2300" dirty="0"/>
              <a:t>die Erfassungstabelle </a:t>
            </a:r>
            <a:r>
              <a:rPr lang="de-DE" sz="2300" dirty="0" smtClean="0"/>
              <a:t>eintragen</a:t>
            </a:r>
            <a:r>
              <a:rPr lang="de-DE" sz="2300" dirty="0"/>
              <a:t>. </a:t>
            </a:r>
            <a:endParaRPr lang="de-DE" sz="2300" dirty="0" smtClean="0">
              <a:sym typeface="Wingdings" panose="05000000000000000000" pitchFamily="2" charset="2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01" y="3708623"/>
            <a:ext cx="697661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5. Schritt:</a:t>
            </a:r>
            <a:r>
              <a:rPr lang="de-DE" sz="2800" dirty="0"/>
              <a:t> </a:t>
            </a:r>
            <a:r>
              <a:rPr lang="de-DE" sz="2800" dirty="0" smtClean="0"/>
              <a:t>Eintragen </a:t>
            </a:r>
            <a:r>
              <a:rPr lang="de-DE" sz="2800" dirty="0"/>
              <a:t>des Zählergebnisses </a:t>
            </a:r>
            <a:r>
              <a:rPr lang="de-DE" sz="2800" dirty="0" smtClean="0"/>
              <a:t>der 				Stapelgruppe 1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Erfassungstabelle in Spalte ZS </a:t>
            </a:r>
            <a:r>
              <a:rPr lang="de-DE" sz="2300" dirty="0" smtClean="0"/>
              <a:t>I.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2034381" y="143892"/>
            <a:ext cx="5688632" cy="1260475"/>
          </a:xfrm>
          <a:prstGeom prst="rect">
            <a:avLst/>
          </a:prstGeom>
        </p:spPr>
        <p:txBody>
          <a:bodyPr anchor="ctr" anchorCtr="0"/>
          <a:lstStyle>
            <a:lvl1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4000" dirty="0"/>
              <a:t>4. Ermittlung des Wahlergebnisses</a:t>
            </a:r>
            <a:endParaRPr lang="de-DE" sz="4000" kern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l="663" t="4553" r="663" b="118"/>
          <a:stretch/>
        </p:blipFill>
        <p:spPr>
          <a:xfrm>
            <a:off x="1671849" y="3655525"/>
            <a:ext cx="7560840" cy="33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6. Schritt:</a:t>
            </a:r>
            <a:r>
              <a:rPr lang="de-DE" sz="2800" dirty="0" smtClean="0"/>
              <a:t> </a:t>
            </a:r>
            <a:r>
              <a:rPr lang="de-DE" sz="2800" dirty="0"/>
              <a:t>Eintragen des Zählergebnisses der 				</a:t>
            </a:r>
            <a:r>
              <a:rPr lang="de-DE" sz="2800" dirty="0" smtClean="0"/>
              <a:t>Stapelgruppe </a:t>
            </a:r>
            <a:r>
              <a:rPr lang="de-DE" sz="2800" dirty="0"/>
              <a:t>3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des auf dem Sortierblatt vermerkten Zählergebnisses in die Erfassungstabelle in Spalte ZS I.</a:t>
            </a:r>
          </a:p>
          <a:p>
            <a:pPr lvl="1">
              <a:spcBef>
                <a:spcPct val="0"/>
              </a:spcBef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8" name="Titel 1"/>
          <p:cNvSpPr txBox="1">
            <a:spLocks noGrp="1"/>
          </p:cNvSpPr>
          <p:nvPr>
            <p:ph type="title"/>
          </p:nvPr>
        </p:nvSpPr>
        <p:spPr>
          <a:xfrm>
            <a:off x="2178348" y="80790"/>
            <a:ext cx="5400600" cy="1260475"/>
          </a:xfrm>
          <a:prstGeom prst="rect">
            <a:avLst/>
          </a:prstGeom>
        </p:spPr>
        <p:txBody>
          <a:bodyPr anchor="ctr" anchorCtr="0"/>
          <a:lstStyle>
            <a:lvl1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defTabSz="995363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4000" dirty="0"/>
              <a:t>4. Ermittlung des Wahlergebnisses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t="1462"/>
          <a:stretch/>
        </p:blipFill>
        <p:spPr>
          <a:xfrm>
            <a:off x="1349441" y="3636615"/>
            <a:ext cx="8205656" cy="34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7295"/>
            <a:ext cx="9636248" cy="590373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</a:t>
            </a:r>
            <a:r>
              <a:rPr lang="de-DE" sz="2300" dirty="0"/>
              <a:t>7</a:t>
            </a:r>
            <a:r>
              <a:rPr lang="de-DE" sz="2300" dirty="0" smtClean="0"/>
              <a:t>. Schritt auslegen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Zweitstimmen</a:t>
            </a:r>
            <a:r>
              <a:rPr lang="de-DE" sz="2300" dirty="0" smtClean="0"/>
              <a:t> (rechte Seite des Stimmzettels)</a:t>
            </a:r>
          </a:p>
          <a:p>
            <a:pPr lvl="2">
              <a:spcBef>
                <a:spcPts val="300"/>
              </a:spcBef>
              <a:spcAft>
                <a:spcPts val="600"/>
              </a:spcAft>
            </a:pPr>
            <a:r>
              <a:rPr lang="de-DE" sz="1900" dirty="0"/>
              <a:t>einschließlich der Stimmzettel, deren </a:t>
            </a:r>
            <a:r>
              <a:rPr lang="de-DE" sz="1900" dirty="0" smtClean="0"/>
              <a:t>Zweitstimme nicht </a:t>
            </a:r>
            <a:r>
              <a:rPr lang="de-DE" sz="1900" dirty="0"/>
              <a:t>vergeben wurde und deren Erststimme gültig ist.</a:t>
            </a:r>
            <a:endParaRPr lang="de-DE" sz="1900" dirty="0" smtClean="0"/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15" y="3109025"/>
            <a:ext cx="6724943" cy="14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0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476375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7. Schritt:</a:t>
            </a:r>
            <a:r>
              <a:rPr lang="de-DE" sz="2800" dirty="0"/>
              <a:t> Sortieren </a:t>
            </a:r>
            <a:r>
              <a:rPr lang="de-DE" sz="2800" dirty="0" smtClean="0"/>
              <a:t>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Erfassungstabelle </a:t>
            </a:r>
            <a:r>
              <a:rPr lang="de-DE" sz="2300" dirty="0" smtClean="0"/>
              <a:t>in </a:t>
            </a:r>
            <a:r>
              <a:rPr lang="de-DE" sz="2300" dirty="0"/>
              <a:t>Spalte ZS </a:t>
            </a:r>
            <a:r>
              <a:rPr lang="de-DE" sz="2300" dirty="0" smtClean="0"/>
              <a:t>II.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533" y="3636615"/>
            <a:ext cx="7603158" cy="357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3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7. Schritt:</a:t>
            </a:r>
            <a:r>
              <a:rPr lang="de-DE" sz="2800" dirty="0"/>
              <a:t> Sortieren </a:t>
            </a:r>
            <a:r>
              <a:rPr lang="de-DE" sz="2800" dirty="0" smtClean="0"/>
              <a:t>und Auszählen der Stapelgruppe 2 - 		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Stimmzettel, deren Zweitstimme </a:t>
            </a:r>
            <a:r>
              <a:rPr lang="de-DE" sz="2300" dirty="0"/>
              <a:t>nicht ausgefüllt, aber deren Erststimme gültig </a:t>
            </a:r>
            <a:r>
              <a:rPr lang="de-DE" sz="2300" dirty="0" smtClean="0"/>
              <a:t>ist bei </a:t>
            </a:r>
            <a:r>
              <a:rPr lang="de-DE" sz="2300" b="1" dirty="0" smtClean="0"/>
              <a:t>E</a:t>
            </a:r>
            <a:r>
              <a:rPr lang="de-DE" sz="2300" dirty="0" smtClean="0"/>
              <a:t> in Spalte ZS II eintragen.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432" y="3708623"/>
            <a:ext cx="8411360" cy="349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8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und Auszählen der Stapelgruppe 2 - 		 Erststimmen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/>
              <a:t>Sortierblätter für den </a:t>
            </a:r>
            <a:r>
              <a:rPr lang="de-DE" sz="2300" dirty="0"/>
              <a:t>8</a:t>
            </a:r>
            <a:r>
              <a:rPr lang="de-DE" sz="2300" dirty="0" smtClean="0"/>
              <a:t>. Schritt auslegen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de-DE" sz="2300" dirty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de-DE" sz="23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de-DE" sz="23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de-DE" sz="2300" dirty="0"/>
          </a:p>
          <a:p>
            <a:pPr marL="498475" lvl="1" indent="0">
              <a:spcBef>
                <a:spcPts val="0"/>
              </a:spcBef>
              <a:spcAft>
                <a:spcPts val="0"/>
              </a:spcAft>
              <a:buNone/>
            </a:pPr>
            <a:endParaRPr lang="de-DE" sz="23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Erststimmen</a:t>
            </a:r>
            <a:r>
              <a:rPr lang="de-DE" sz="2300" dirty="0" smtClean="0"/>
              <a:t> (linke Seite des Stimmzettels)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de-DE" sz="2000" dirty="0"/>
              <a:t>einschließlich der Stimmzettel, deren </a:t>
            </a:r>
            <a:r>
              <a:rPr lang="de-DE" sz="2000" dirty="0" smtClean="0"/>
              <a:t>Erststimme </a:t>
            </a:r>
            <a:r>
              <a:rPr lang="de-DE" sz="2000" dirty="0"/>
              <a:t>nicht vergeben wurde und deren </a:t>
            </a:r>
            <a:r>
              <a:rPr lang="de-DE" sz="2000" dirty="0" smtClean="0"/>
              <a:t>Zweitstimme </a:t>
            </a:r>
            <a:r>
              <a:rPr lang="de-DE" sz="2000" dirty="0"/>
              <a:t>gültig ist</a:t>
            </a:r>
            <a:endParaRPr lang="de-DE" sz="1900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60" y="3038048"/>
            <a:ext cx="6704023" cy="125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8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und Auszählen der Stapelgruppe 2 - 		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Spalte ZS II </a:t>
            </a:r>
            <a:r>
              <a:rPr lang="de-DE" sz="2300" dirty="0" smtClean="0"/>
              <a:t>der Erfassungstabelle.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249" y="3348583"/>
            <a:ext cx="69437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8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und Auszählen der Stapelgruppe 2 - 		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Stimmzettel, </a:t>
            </a:r>
            <a:r>
              <a:rPr lang="de-DE" sz="2300" dirty="0" smtClean="0"/>
              <a:t>deren Erststimme </a:t>
            </a:r>
            <a:r>
              <a:rPr lang="de-DE" sz="2300" dirty="0"/>
              <a:t>nicht ausgefüllt, aber deren </a:t>
            </a:r>
            <a:r>
              <a:rPr lang="de-DE" sz="2300" dirty="0" smtClean="0"/>
              <a:t>Zweitstimme </a:t>
            </a:r>
            <a:r>
              <a:rPr lang="de-DE" sz="2300" dirty="0"/>
              <a:t>gültig ist bei </a:t>
            </a:r>
            <a:r>
              <a:rPr lang="de-DE" sz="2300" b="1" dirty="0" smtClean="0"/>
              <a:t>C</a:t>
            </a:r>
            <a:r>
              <a:rPr lang="de-DE" sz="2300" dirty="0" smtClean="0"/>
              <a:t> </a:t>
            </a:r>
            <a:r>
              <a:rPr lang="de-DE" sz="2300" dirty="0"/>
              <a:t>in Spalte ZS II eintragen.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953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1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708256" cy="543718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9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und Auszählen der Stapelgruppe </a:t>
            </a:r>
            <a:r>
              <a:rPr lang="de-DE" sz="2800" dirty="0"/>
              <a:t>4 - </a:t>
            </a:r>
            <a:r>
              <a:rPr lang="de-DE" sz="2800" dirty="0" smtClean="0"/>
              <a:t> 		 Erst- </a:t>
            </a:r>
            <a:r>
              <a:rPr lang="de-DE" sz="2800" dirty="0"/>
              <a:t>und Zweitstimmen</a:t>
            </a:r>
            <a:endParaRPr lang="de-DE" sz="28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jeden Stimmzettel muss ein Beschluss gefasst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Beschluss wird auf der Rückseite jedes Stimmzettels vermerkt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Stimmenzählung/Eintragung in Spalte ZS III der Erfassungstabelle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68" y="4273913"/>
            <a:ext cx="1701009" cy="27574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10" t="1722"/>
          <a:stretch/>
        </p:blipFill>
        <p:spPr>
          <a:xfrm>
            <a:off x="3762524" y="4140671"/>
            <a:ext cx="6264696" cy="292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Spaltensummen für ZS I, ZS II und ZS </a:t>
            </a:r>
            <a:r>
              <a:rPr lang="de-DE" sz="2300" dirty="0" smtClean="0"/>
              <a:t>III und Eintragung bei </a:t>
            </a:r>
            <a:r>
              <a:rPr lang="de-DE" sz="2300" b="1" dirty="0" smtClean="0"/>
              <a:t>D</a:t>
            </a:r>
            <a:r>
              <a:rPr lang="de-DE" sz="2300" dirty="0" smtClean="0"/>
              <a:t> (gültige Erststimmen insgesamt) 	           und </a:t>
            </a:r>
            <a:r>
              <a:rPr lang="de-DE" sz="2300" b="1" dirty="0" smtClean="0"/>
              <a:t>F</a:t>
            </a:r>
            <a:r>
              <a:rPr lang="de-DE" sz="2300" dirty="0" smtClean="0"/>
              <a:t> (gültige Zweitstimmen insgesamt).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8865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</a:t>
            </a:r>
            <a:r>
              <a:rPr lang="de-DE" sz="2300" dirty="0" smtClean="0"/>
              <a:t>Zeilensummen </a:t>
            </a:r>
            <a:r>
              <a:rPr lang="de-DE" sz="2300" dirty="0"/>
              <a:t>für </a:t>
            </a:r>
            <a:r>
              <a:rPr lang="de-DE" sz="2300" b="1" dirty="0" smtClean="0"/>
              <a:t>C</a:t>
            </a:r>
            <a:r>
              <a:rPr lang="de-DE" sz="2300" dirty="0" smtClean="0"/>
              <a:t> und </a:t>
            </a:r>
            <a:r>
              <a:rPr lang="de-DE" sz="2300" b="1" dirty="0" smtClean="0"/>
              <a:t>E</a:t>
            </a:r>
            <a:r>
              <a:rPr lang="de-DE" sz="2300" dirty="0" smtClean="0"/>
              <a:t> sowie für </a:t>
            </a:r>
            <a:r>
              <a:rPr lang="de-DE" sz="2300" b="1" dirty="0" smtClean="0"/>
              <a:t>D1, D2, D3 … </a:t>
            </a:r>
            <a:r>
              <a:rPr lang="de-DE" sz="2300" dirty="0" smtClean="0"/>
              <a:t>und </a:t>
            </a:r>
            <a:r>
              <a:rPr lang="de-DE" sz="2300" b="1" dirty="0" smtClean="0"/>
              <a:t>F1, F2, F3 … </a:t>
            </a:r>
            <a:r>
              <a:rPr lang="de-DE" sz="2300" dirty="0" smtClean="0"/>
              <a:t>und Eintragung in Spalte „Insgesamt – Summe ZS I bis ZS III“.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60" y="3348583"/>
            <a:ext cx="772885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0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der </a:t>
            </a:r>
            <a:r>
              <a:rPr lang="de-DE" sz="2300" dirty="0"/>
              <a:t>Zeilen- </a:t>
            </a:r>
            <a:r>
              <a:rPr lang="de-DE" sz="2300" dirty="0" smtClean="0"/>
              <a:t>sowie Spaltensummen für D und F. </a:t>
            </a:r>
          </a:p>
          <a:p>
            <a:pPr lvl="1">
              <a:spcAft>
                <a:spcPts val="1200"/>
              </a:spcAft>
            </a:pPr>
            <a:r>
              <a:rPr lang="de-DE" sz="2300" b="1" dirty="0"/>
              <a:t>Prüfung: </a:t>
            </a:r>
            <a:r>
              <a:rPr lang="de-DE" sz="2300" dirty="0" smtClean="0"/>
              <a:t>Jeweilige Zeilen- und Spaltensumme identisch?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95" y="3348583"/>
            <a:ext cx="8498017" cy="340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2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Kontrollrechnungen in Erfassungstabelle im </a:t>
            </a:r>
            <a:r>
              <a:rPr lang="de-DE" sz="2300" dirty="0" smtClean="0"/>
              <a:t>rechten </a:t>
            </a:r>
            <a:r>
              <a:rPr lang="de-DE" sz="2300" dirty="0"/>
              <a:t>Blatt </a:t>
            </a:r>
            <a:r>
              <a:rPr lang="de-DE" sz="2300" dirty="0" smtClean="0"/>
              <a:t>oben eintragen: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Kontrollrechnung 1: Summe der Erststimmen (</a:t>
            </a:r>
            <a:r>
              <a:rPr lang="de-DE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Kontrollrechnung 2: Summe der </a:t>
            </a:r>
            <a:r>
              <a:rPr lang="de-DE" sz="1900" dirty="0" smtClean="0"/>
              <a:t>Zweitstimmen (</a:t>
            </a:r>
            <a:r>
              <a:rPr lang="de-DE" sz="1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890316" y="3852639"/>
            <a:ext cx="6504658" cy="3119042"/>
            <a:chOff x="2042600" y="3973957"/>
            <a:chExt cx="6504658" cy="311904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600" y="3973957"/>
              <a:ext cx="6488323" cy="311904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6138788" y="4340523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8043202" y="4342619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 bwMode="auto">
            <a:xfrm>
              <a:off x="5207791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5749698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7110237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7650956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8575262" y="2976638"/>
            <a:ext cx="2056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Bei Differenz Fehlersuche gem. S. 26 der Auszählanleitung.</a:t>
            </a:r>
            <a:endParaRPr lang="de-DE" sz="1800" dirty="0"/>
          </a:p>
        </p:txBody>
      </p:sp>
      <p:sp>
        <p:nvSpPr>
          <p:cNvPr id="15" name="Geschweifte Klammer rechts 14"/>
          <p:cNvSpPr/>
          <p:nvPr/>
        </p:nvSpPr>
        <p:spPr bwMode="auto">
          <a:xfrm>
            <a:off x="7968033" y="3036743"/>
            <a:ext cx="579225" cy="1080121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2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Übermitteln der Schnellmeldung an die 			   Wahlbehörde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fehlerfreier Kontrollrechnung: </a:t>
            </a:r>
            <a:r>
              <a:rPr lang="de-DE" sz="2300" u="sng" dirty="0" smtClean="0"/>
              <a:t>unverzüglich</a:t>
            </a:r>
            <a:r>
              <a:rPr lang="de-DE" sz="2300" dirty="0" smtClean="0"/>
              <a:t> telefonische Durchgabe der in der Erfassungstabelle rot umrandeten </a:t>
            </a:r>
            <a:r>
              <a:rPr lang="de-DE" sz="2300" dirty="0"/>
              <a:t>Felder an die Wahlbehörde (</a:t>
            </a:r>
            <a:r>
              <a:rPr lang="de-DE" sz="2300" dirty="0" smtClean="0"/>
              <a:t>Wahlbezirksnummer und Ergebnisse)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405135" y="3924647"/>
            <a:ext cx="6128461" cy="2960693"/>
            <a:chOff x="1405135" y="4075686"/>
            <a:chExt cx="6128461" cy="2960693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5135" y="4134776"/>
              <a:ext cx="1993819" cy="290160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4812" y="4134776"/>
              <a:ext cx="2038784" cy="290160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5650" y="4129004"/>
              <a:ext cx="2082463" cy="290737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9" name="Pfeil nach rechts 18"/>
            <p:cNvSpPr/>
            <p:nvPr/>
          </p:nvSpPr>
          <p:spPr bwMode="auto">
            <a:xfrm rot="2719670">
              <a:off x="2006789" y="4075624"/>
              <a:ext cx="288032" cy="288155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1562168" y="4513239"/>
            <a:ext cx="117727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400" b="1" dirty="0" smtClean="0"/>
              <a:t>Landtagswahl 2024</a:t>
            </a:r>
          </a:p>
          <a:p>
            <a:r>
              <a:rPr lang="de-DE" sz="400" b="1" dirty="0" smtClean="0"/>
              <a:t>Erfassungstabelle für Wahlergebnisse</a:t>
            </a:r>
          </a:p>
          <a:p>
            <a:r>
              <a:rPr lang="de-DE" sz="400" b="1" dirty="0"/>
              <a:t>u</a:t>
            </a:r>
            <a:r>
              <a:rPr lang="de-DE" sz="400" b="1" dirty="0" smtClean="0"/>
              <a:t>nd Schnellmeldung </a:t>
            </a:r>
            <a:endParaRPr lang="de-DE" sz="4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3677618" y="4553285"/>
            <a:ext cx="151832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500" b="1" i="1" dirty="0" smtClean="0"/>
              <a:t>„Landtagswahl 2024 im Land Brandenburg</a:t>
            </a:r>
          </a:p>
          <a:p>
            <a:pPr algn="ctr"/>
            <a:r>
              <a:rPr lang="de-DE" sz="500" b="1" i="1" dirty="0" smtClean="0"/>
              <a:t>Auszählung der Stimmen“</a:t>
            </a:r>
            <a:endParaRPr lang="de-DE" sz="500" b="1" i="1" dirty="0"/>
          </a:p>
        </p:txBody>
      </p:sp>
      <p:sp>
        <p:nvSpPr>
          <p:cNvPr id="6" name="Textfeld 5"/>
          <p:cNvSpPr txBox="1"/>
          <p:nvPr/>
        </p:nvSpPr>
        <p:spPr>
          <a:xfrm>
            <a:off x="7650956" y="4860751"/>
            <a:ext cx="29189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i="1" u="sng" dirty="0"/>
              <a:t>Hinweis:</a:t>
            </a:r>
            <a:r>
              <a:rPr lang="de-DE" sz="1800" i="1" dirty="0"/>
              <a:t> Bei </a:t>
            </a:r>
            <a:r>
              <a:rPr lang="de-DE" sz="1800" i="1" dirty="0" err="1"/>
              <a:t>unplausibler</a:t>
            </a:r>
            <a:r>
              <a:rPr lang="de-DE" sz="1800" i="1" dirty="0"/>
              <a:t> Kontrollrechnung zunächst das zuletzt gezählte </a:t>
            </a:r>
            <a:r>
              <a:rPr lang="de-DE" sz="1800" i="1" dirty="0" smtClean="0"/>
              <a:t>Ergebnis melden </a:t>
            </a:r>
            <a:r>
              <a:rPr lang="de-DE" sz="1800" i="1" dirty="0"/>
              <a:t>und anschließend Fehler </a:t>
            </a:r>
            <a:r>
              <a:rPr lang="de-DE" sz="1800" i="1" dirty="0" smtClean="0"/>
              <a:t>suchen!</a:t>
            </a:r>
            <a:endParaRPr lang="de-DE" sz="1800" i="1" dirty="0"/>
          </a:p>
        </p:txBody>
      </p:sp>
    </p:spTree>
    <p:extLst>
      <p:ext uri="{BB962C8B-B14F-4D97-AF65-F5344CB8AC3E}">
        <p14:creationId xmlns:p14="http://schemas.microsoft.com/office/powerpoint/2010/main" val="18704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12. Schritt:</a:t>
            </a:r>
            <a:r>
              <a:rPr lang="de-DE" sz="2800" dirty="0" smtClean="0"/>
              <a:t> Übertragung der Werte in die 	</a:t>
            </a:r>
            <a:r>
              <a:rPr lang="de-DE" sz="2800" dirty="0" smtClean="0"/>
              <a:t>	</a:t>
            </a:r>
            <a:r>
              <a:rPr lang="de-DE" sz="2800" dirty="0" smtClean="0"/>
              <a:t>		  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aller Werte der Erfassungstabelle in die Wahlniederschrift (Abschnitt 4).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Kontrolle der Richtigkeit der übertragenen Werte durch anderes </a:t>
            </a:r>
            <a:r>
              <a:rPr lang="de-DE" sz="2300" dirty="0" err="1" smtClean="0"/>
              <a:t>MdW</a:t>
            </a:r>
            <a:r>
              <a:rPr lang="de-DE" sz="2300" dirty="0" smtClean="0"/>
              <a:t>.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Wahlniederschrift ist abschließend von </a:t>
            </a:r>
            <a:r>
              <a:rPr lang="de-DE" sz="2300" b="1" dirty="0" smtClean="0"/>
              <a:t>allen</a:t>
            </a:r>
            <a:r>
              <a:rPr lang="de-DE" sz="2300" dirty="0" smtClean="0"/>
              <a:t> MdW zu unterschreiben.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8964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603375" y="3852639"/>
            <a:ext cx="7486650" cy="1931987"/>
          </a:xfrm>
        </p:spPr>
        <p:txBody>
          <a:bodyPr/>
          <a:lstStyle/>
          <a:p>
            <a:r>
              <a:rPr lang="de-DE" dirty="0" smtClean="0"/>
              <a:t>5. Abschlussarbeiten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06140" y="1548383"/>
            <a:ext cx="10009112" cy="532859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Verpacken der Wahlunterlagen gem. Wahlniederschrift (Abschnitt 5, Nummer 5.8</a:t>
            </a:r>
            <a:r>
              <a:rPr lang="de-DE" sz="2800" dirty="0" smtClean="0"/>
              <a:t>)</a:t>
            </a:r>
            <a:endParaRPr lang="de-DE" sz="28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300" dirty="0" smtClean="0"/>
              <a:t>Paket mit gültigen </a:t>
            </a:r>
            <a:r>
              <a:rPr lang="de-DE" sz="2300" dirty="0" smtClean="0"/>
              <a:t>Stimmzetteln (Stimmzettel sind nach Erststimme geordnet und gebündelt),</a:t>
            </a:r>
            <a:endParaRPr lang="de-DE" sz="23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300" dirty="0"/>
              <a:t>Paket mit Stimmzetteln, auf denen nur die Zweitstimme </a:t>
            </a:r>
            <a:r>
              <a:rPr lang="de-DE" sz="2300" dirty="0" smtClean="0"/>
              <a:t>abgegeben wurde,</a:t>
            </a:r>
            <a:endParaRPr lang="de-DE" sz="23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300" dirty="0"/>
              <a:t>Paket mit ungekennzeichneten </a:t>
            </a:r>
            <a:r>
              <a:rPr lang="de-DE" sz="2300" dirty="0" smtClean="0"/>
              <a:t>Stimmzetteln,</a:t>
            </a:r>
            <a:endParaRPr lang="de-DE" sz="23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300" dirty="0"/>
              <a:t>Paket mit eingenommenen </a:t>
            </a:r>
            <a:r>
              <a:rPr lang="de-DE" sz="2300" dirty="0" smtClean="0"/>
              <a:t>Wahlscheinen,</a:t>
            </a:r>
            <a:endParaRPr lang="de-DE" sz="23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300" dirty="0"/>
              <a:t>Paket mit den unbenutzten </a:t>
            </a:r>
            <a:r>
              <a:rPr lang="de-DE" sz="2300" dirty="0" smtClean="0"/>
              <a:t>Stimmzetteln.</a:t>
            </a:r>
            <a:endParaRPr lang="de-DE" sz="2300" dirty="0"/>
          </a:p>
          <a:p>
            <a:pPr marL="2628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de-DE" sz="1000" dirty="0" smtClean="0"/>
          </a:p>
          <a:p>
            <a:pPr marL="2628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2300" dirty="0" smtClean="0"/>
              <a:t>Alle </a:t>
            </a:r>
            <a:r>
              <a:rPr lang="de-DE" sz="2300" dirty="0"/>
              <a:t>Pakete </a:t>
            </a:r>
            <a:r>
              <a:rPr lang="de-DE" sz="2300" dirty="0" smtClean="0"/>
              <a:t>werden </a:t>
            </a:r>
            <a:r>
              <a:rPr lang="de-DE" sz="2300" dirty="0"/>
              <a:t>versiegelt und mit Wahlbezirksnummer </a:t>
            </a:r>
            <a:r>
              <a:rPr lang="de-DE" sz="2300" dirty="0" smtClean="0"/>
              <a:t>und Inhaltsangabe versehen.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06140" y="1512714"/>
            <a:ext cx="10225136" cy="543627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Übergabe aller Unterlagen und Pakete an Wahlbehörde:</a:t>
            </a:r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Die </a:t>
            </a:r>
            <a:r>
              <a:rPr lang="de-DE" sz="2200" dirty="0"/>
              <a:t>versiegelten und nicht versiegelten </a:t>
            </a:r>
            <a:r>
              <a:rPr lang="de-DE" sz="2200" dirty="0" smtClean="0"/>
              <a:t>Pakete (gem. Abschnitt </a:t>
            </a:r>
            <a:r>
              <a:rPr lang="de-DE" sz="2200" dirty="0" smtClean="0"/>
              <a:t>5.8 der Wahlniederschrift),</a:t>
            </a:r>
            <a:endParaRPr lang="de-DE" sz="2200" dirty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die Wahlniederschrift </a:t>
            </a:r>
            <a:r>
              <a:rPr lang="de-DE" sz="2200" dirty="0"/>
              <a:t>einschließlich sämtlicher Anlagen,</a:t>
            </a:r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/>
              <a:t>Umschlag mit den ausgesonderten nummerierten </a:t>
            </a:r>
            <a:r>
              <a:rPr lang="de-DE" sz="2200" dirty="0" smtClean="0"/>
              <a:t>Stimmzetteln (Anlage </a:t>
            </a:r>
            <a:r>
              <a:rPr lang="de-DE" sz="2200" dirty="0"/>
              <a:t>zur </a:t>
            </a:r>
            <a:r>
              <a:rPr lang="de-DE" sz="2200" dirty="0" smtClean="0"/>
              <a:t>Niederschrift),</a:t>
            </a:r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/>
              <a:t>Auszählanleitung sowie Erfassungstabelle (als Anlage </a:t>
            </a:r>
            <a:r>
              <a:rPr lang="de-DE" sz="2200" dirty="0" smtClean="0"/>
              <a:t>zur Niederschrift</a:t>
            </a:r>
            <a:r>
              <a:rPr lang="de-DE" sz="2200" dirty="0"/>
              <a:t>),</a:t>
            </a:r>
            <a:endParaRPr lang="de-DE" sz="2200" dirty="0" smtClean="0"/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das </a:t>
            </a:r>
            <a:r>
              <a:rPr lang="de-DE" sz="2200" dirty="0" err="1"/>
              <a:t>Wahlberechtigtenverzeichnis</a:t>
            </a:r>
            <a:r>
              <a:rPr lang="de-DE" sz="2200" dirty="0"/>
              <a:t>,</a:t>
            </a:r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die </a:t>
            </a:r>
            <a:r>
              <a:rPr lang="de-DE" sz="2200" dirty="0"/>
              <a:t>einbehaltenen Wahlbenachrichtigungen (entfällt im Falle einer möglichen Stichwahl der Bürgermeisterin </a:t>
            </a:r>
            <a:r>
              <a:rPr lang="de-DE" sz="2200" dirty="0" smtClean="0"/>
              <a:t>oder des Bürgermeisters/der </a:t>
            </a:r>
            <a:r>
              <a:rPr lang="de-DE" sz="2200" dirty="0"/>
              <a:t>Ortsvorsteherin oder des Ortsvorstehers),</a:t>
            </a:r>
          </a:p>
          <a:p>
            <a:pPr marL="7200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alle </a:t>
            </a:r>
            <a:r>
              <a:rPr lang="de-DE" sz="2200" dirty="0"/>
              <a:t>sonstigen von der Wahlbehörde zur Verfügung gestellten </a:t>
            </a:r>
            <a:r>
              <a:rPr lang="de-DE" sz="2200" dirty="0" smtClean="0"/>
              <a:t>Gegenstände (z.B. Wahlurnen) </a:t>
            </a:r>
            <a:r>
              <a:rPr lang="de-DE" sz="2200" dirty="0"/>
              <a:t>und Unterlagen</a:t>
            </a:r>
            <a:r>
              <a:rPr lang="de-DE" sz="2200" dirty="0" smtClean="0"/>
              <a:t>.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19430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Herzlichen Dank </a:t>
            </a:r>
            <a:r>
              <a:rPr lang="de-DE" dirty="0" smtClean="0"/>
              <a:t>für Ihr Mitwirken</a:t>
            </a:r>
          </a:p>
          <a:p>
            <a:pPr marL="0" indent="0" algn="ctr">
              <a:buNone/>
            </a:pPr>
            <a:r>
              <a:rPr lang="de-DE" dirty="0" smtClean="0"/>
              <a:t>als Mitglied des Wahlvorstandes</a:t>
            </a:r>
          </a:p>
          <a:p>
            <a:pPr marL="0" indent="0" algn="ctr">
              <a:buNone/>
            </a:pPr>
            <a:r>
              <a:rPr lang="de-DE" dirty="0" smtClean="0"/>
              <a:t>bei </a:t>
            </a:r>
            <a:r>
              <a:rPr lang="de-DE" smtClean="0"/>
              <a:t>der Landtagswahl 2024!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13.08.2024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76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-folienmaster2012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3107</Words>
  <Application>Microsoft Office PowerPoint</Application>
  <PresentationFormat>Benutzerdefiniert</PresentationFormat>
  <Paragraphs>493</Paragraphs>
  <Slides>63</Slides>
  <Notes>27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63</vt:i4>
      </vt:variant>
    </vt:vector>
  </HeadingPairs>
  <TitlesOfParts>
    <vt:vector size="69" baseType="lpstr">
      <vt:lpstr>Arial</vt:lpstr>
      <vt:lpstr>Arial Narrow</vt:lpstr>
      <vt:lpstr>Calibri</vt:lpstr>
      <vt:lpstr>Symbol</vt:lpstr>
      <vt:lpstr>Wingdings</vt:lpstr>
      <vt:lpstr>05-folienmaster2012</vt:lpstr>
      <vt:lpstr> Landtagswahl 2024</vt:lpstr>
      <vt:lpstr>Inhalt der Schulung</vt:lpstr>
      <vt:lpstr>PowerPoint-Präsentation</vt:lpstr>
      <vt:lpstr>1. Aufgaben des Wahlvorstandes</vt:lpstr>
      <vt:lpstr>1. Aufgaben des Wahlvorstandes</vt:lpstr>
      <vt:lpstr>1. Aufgaben des Wahlvorstandes</vt:lpstr>
      <vt:lpstr>1. Aufgaben des Wahlvorstandes</vt:lpstr>
      <vt:lpstr>1. Aufgaben des Wahlvorstandes</vt:lpstr>
      <vt:lpstr>PowerPoint-Präsentation</vt:lpstr>
      <vt:lpstr>2. Wahlvorbereitung a) im Wahllokal</vt:lpstr>
      <vt:lpstr>2. Wahlvorbereitung a) im Wahllokal</vt:lpstr>
      <vt:lpstr>2. Wahlvorbereitung a) im Wahllokal</vt:lpstr>
      <vt:lpstr>2. Wahlvorbereitung a) im Wahllokal</vt:lpstr>
      <vt:lpstr>2. Wahlvorbereitung a) im Wahllokal</vt:lpstr>
      <vt:lpstr>PowerPoint-Präsentation</vt:lpstr>
      <vt:lpstr>2. Wahlvorbereitung b) vor dem Wahllokal</vt:lpstr>
      <vt:lpstr>PowerPoint-Präsentation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PowerPoint-Präsentation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PowerPoint-Präsentation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PowerPoint-Präsentation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4. Ermittlung des Wahlergebnisses</vt:lpstr>
      <vt:lpstr>PowerPoint-Präsentation</vt:lpstr>
      <vt:lpstr>5. Abschlussarbeiten</vt:lpstr>
      <vt:lpstr>5. Abschlussarbeiten</vt:lpstr>
      <vt:lpstr>PowerPoint-Präsentation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Sokol, Christopher</dc:creator>
  <cp:lastModifiedBy>Behrend, Angelika</cp:lastModifiedBy>
  <cp:revision>442</cp:revision>
  <dcterms:created xsi:type="dcterms:W3CDTF">2016-11-09T11:44:35Z</dcterms:created>
  <dcterms:modified xsi:type="dcterms:W3CDTF">2024-08-13T14:18:39Z</dcterms:modified>
</cp:coreProperties>
</file>