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300" r:id="rId4"/>
    <p:sldId id="258" r:id="rId5"/>
    <p:sldId id="270" r:id="rId6"/>
    <p:sldId id="269" r:id="rId7"/>
    <p:sldId id="267" r:id="rId8"/>
    <p:sldId id="306" r:id="rId9"/>
    <p:sldId id="335" r:id="rId10"/>
    <p:sldId id="339" r:id="rId11"/>
    <p:sldId id="340" r:id="rId12"/>
    <p:sldId id="353" r:id="rId13"/>
    <p:sldId id="337" r:id="rId14"/>
    <p:sldId id="309" r:id="rId15"/>
    <p:sldId id="341" r:id="rId16"/>
    <p:sldId id="342" r:id="rId17"/>
    <p:sldId id="336" r:id="rId18"/>
    <p:sldId id="345" r:id="rId19"/>
    <p:sldId id="346" r:id="rId20"/>
    <p:sldId id="347" r:id="rId21"/>
    <p:sldId id="344" r:id="rId22"/>
    <p:sldId id="348" r:id="rId23"/>
    <p:sldId id="311" r:id="rId24"/>
    <p:sldId id="312" r:id="rId25"/>
    <p:sldId id="313" r:id="rId26"/>
    <p:sldId id="314" r:id="rId27"/>
    <p:sldId id="315" r:id="rId28"/>
    <p:sldId id="316" r:id="rId29"/>
    <p:sldId id="319" r:id="rId30"/>
    <p:sldId id="320" r:id="rId31"/>
    <p:sldId id="321" r:id="rId32"/>
    <p:sldId id="322" r:id="rId33"/>
    <p:sldId id="324" r:id="rId34"/>
    <p:sldId id="323" r:id="rId35"/>
    <p:sldId id="325" r:id="rId36"/>
    <p:sldId id="349" r:id="rId37"/>
    <p:sldId id="350" r:id="rId38"/>
    <p:sldId id="351" r:id="rId39"/>
    <p:sldId id="352" r:id="rId40"/>
    <p:sldId id="331" r:id="rId41"/>
    <p:sldId id="307" r:id="rId42"/>
    <p:sldId id="289" r:id="rId43"/>
    <p:sldId id="332" r:id="rId44"/>
    <p:sldId id="334" r:id="rId45"/>
    <p:sldId id="354" r:id="rId46"/>
  </p:sldIdLst>
  <p:sldSz cx="10693400" cy="756126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1">
          <p15:clr>
            <a:srgbClr val="A4A3A4"/>
          </p15:clr>
        </p15:guide>
        <p15:guide id="2" orient="horz" pos="4536">
          <p15:clr>
            <a:srgbClr val="A4A3A4"/>
          </p15:clr>
        </p15:guide>
        <p15:guide id="3" orient="horz" pos="952">
          <p15:clr>
            <a:srgbClr val="A4A3A4"/>
          </p15:clr>
        </p15:guide>
        <p15:guide id="4" orient="horz" pos="771">
          <p15:clr>
            <a:srgbClr val="A4A3A4"/>
          </p15:clr>
        </p15:guide>
        <p15:guide id="5" orient="horz" pos="385">
          <p15:clr>
            <a:srgbClr val="A4A3A4"/>
          </p15:clr>
        </p15:guide>
        <p15:guide id="6" pos="6520">
          <p15:clr>
            <a:srgbClr val="A4A3A4"/>
          </p15:clr>
        </p15:guide>
        <p15:guide id="7" pos="1236">
          <p15:clr>
            <a:srgbClr val="A4A3A4"/>
          </p15:clr>
        </p15:guide>
        <p15:guide id="8" pos="5364">
          <p15:clr>
            <a:srgbClr val="A4A3A4"/>
          </p15:clr>
        </p15:guide>
        <p15:guide id="9" pos="4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m, Frederike" initials="AF" lastIdx="16" clrIdx="0">
    <p:extLst>
      <p:ext uri="{19B8F6BF-5375-455C-9EA6-DF929625EA0E}">
        <p15:presenceInfo xmlns:p15="http://schemas.microsoft.com/office/powerpoint/2012/main" userId="Alm, Frederike" providerId="None"/>
      </p:ext>
    </p:extLst>
  </p:cmAuthor>
  <p:cmAuthor id="2" name="Förster, Dr. Matthias" initials="FDM" lastIdx="1" clrIdx="1">
    <p:extLst>
      <p:ext uri="{19B8F6BF-5375-455C-9EA6-DF929625EA0E}">
        <p15:presenceInfo xmlns:p15="http://schemas.microsoft.com/office/powerpoint/2012/main" userId="Förster, Dr. Matthias" providerId="None"/>
      </p:ext>
    </p:extLst>
  </p:cmAuthor>
  <p:cmAuthor id="3" name="Behrend, Angelika" initials="BA" lastIdx="1" clrIdx="2">
    <p:extLst>
      <p:ext uri="{19B8F6BF-5375-455C-9EA6-DF929625EA0E}">
        <p15:presenceInfo xmlns:p15="http://schemas.microsoft.com/office/powerpoint/2012/main" userId="Behrend, Angeli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1512"/>
    <a:srgbClr val="E3E4E4"/>
    <a:srgbClr val="F0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0794" autoAdjust="0"/>
  </p:normalViewPr>
  <p:slideViewPr>
    <p:cSldViewPr>
      <p:cViewPr varScale="1">
        <p:scale>
          <a:sx n="95" d="100"/>
          <a:sy n="95" d="100"/>
        </p:scale>
        <p:origin x="1554" y="90"/>
      </p:cViewPr>
      <p:guideLst>
        <p:guide orient="horz" pos="181"/>
        <p:guide orient="horz" pos="4536"/>
        <p:guide orient="horz" pos="952"/>
        <p:guide orient="horz" pos="771"/>
        <p:guide orient="horz" pos="385"/>
        <p:guide pos="6520"/>
        <p:guide pos="1236"/>
        <p:guide pos="5364"/>
        <p:guide pos="4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C1046-2E98-4FD6-AF0D-F3A3B60AE314}" type="datetimeFigureOut">
              <a:rPr lang="de-DE" smtClean="0"/>
              <a:t>30.01.2025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77305-B445-4E6C-8C54-C14D7D48DA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967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459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202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227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013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469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264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51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Hinweis: Durch</a:t>
            </a:r>
            <a:r>
              <a:rPr lang="de-DE" baseline="0" dirty="0" smtClean="0"/>
              <a:t> Anklicken des Bildes gelangt man zur vergrößerten Darstellung des Bildes.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857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751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3091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4952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4614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871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243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386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0891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697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509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853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442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55924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8410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48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1C4A9-5FDA-4AFB-A120-7AC82B5C792B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67882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2011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343C9E-6B87-4CD8-BFF5-03213681374E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9050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BF1E72-D340-4C5E-BBC6-D0F69621738D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0937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3AAD2A-6768-476E-8F86-0ED63A3C03D1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64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21ADE-76B3-415D-BFA6-5CFB3369750B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9825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0605C6-DE63-4C10-9E19-719DB5E3AAB9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593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9B776-6C0B-43BA-BAE2-4718DB88B3A8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7624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038B00-4DE9-4687-BB66-4A480ABC5D2C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8202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80314A-0AAF-4A15-BB17-54E22739D709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0204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E0EB2-861D-438A-B56A-2D6763A8779D}" type="datetime1">
              <a:rPr lang="de-DE" altLang="de-DE" smtClean="0"/>
              <a:t>30.01.2025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3835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7200900"/>
            <a:ext cx="10688638" cy="360363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defTabSz="995363">
              <a:defRPr sz="1200">
                <a:latin typeface="Arial Narrow" pitchFamily="34" charset="0"/>
              </a:defRPr>
            </a:lvl1pPr>
          </a:lstStyle>
          <a:p>
            <a:fld id="{AD6D4E8B-45AF-4F24-8582-DEAC5850F9DF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2838" y="7200900"/>
            <a:ext cx="35988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995363">
              <a:defRPr sz="1200">
                <a:latin typeface="Arial Narrow" pitchFamily="34" charset="0"/>
              </a:defRPr>
            </a:lvl1pPr>
          </a:lstStyle>
          <a:p>
            <a:r>
              <a:rPr lang="de-DE" altLang="de-DE" dirty="0" smtClean="0"/>
              <a:t>Schulung Wahlvorstände</a:t>
            </a:r>
            <a:endParaRPr lang="de-DE" altLang="de-DE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0688638" cy="1511300"/>
          </a:xfrm>
          <a:prstGeom prst="rect">
            <a:avLst/>
          </a:prstGeom>
          <a:solidFill>
            <a:srgbClr val="E3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33" name="Picture 9" descr="BB_RGB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287338"/>
            <a:ext cx="1187450" cy="92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7651750" y="287338"/>
            <a:ext cx="9525" cy="936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2862263" y="3240088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617913" y="2736850"/>
            <a:ext cx="20526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7759700" y="7200900"/>
            <a:ext cx="25193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</a:pPr>
            <a:fld id="{FF361B66-AB4E-4735-A223-4CBB547CFE23}" type="slidenum">
              <a:rPr lang="de-DE" altLang="de-DE" sz="1200" smtClean="0">
                <a:latin typeface="Arial Narrow" pitchFamily="34" charset="0"/>
              </a:rPr>
              <a:t>‹Nr.›</a:t>
            </a:fld>
            <a:endParaRPr lang="de-DE" altLang="de-DE" sz="1200" dirty="0">
              <a:latin typeface="Arial Narrow" pitchFamily="34" charset="0"/>
            </a:endParaRP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7686675" y="96838"/>
            <a:ext cx="277336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953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ts val="3000"/>
              </a:lnSpc>
            </a:pPr>
            <a:endParaRPr lang="de-DE" altLang="de-DE" sz="2500" b="1" dirty="0">
              <a:latin typeface="Arial Narrow" pitchFamily="34" charset="0"/>
            </a:endParaRP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Der</a:t>
            </a:r>
          </a:p>
          <a:p>
            <a:pPr>
              <a:lnSpc>
                <a:spcPts val="3000"/>
              </a:lnSpc>
            </a:pPr>
            <a:r>
              <a:rPr lang="de-DE" altLang="de-DE" sz="2500" b="1" dirty="0" smtClean="0">
                <a:latin typeface="Arial Narrow" pitchFamily="34" charset="0"/>
              </a:rPr>
              <a:t>Landeswahlleiter</a:t>
            </a:r>
            <a:endParaRPr lang="de-DE" altLang="de-DE" sz="2500" b="1" dirty="0">
              <a:latin typeface="Arial Narrow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2pPr>
      <a:lvl3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3pPr>
      <a:lvl4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4pPr>
      <a:lvl5pPr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95363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73063" indent="-373063" algn="l" defTabSz="995363" rtl="0" eaLnBrk="1" fontAlgn="base" hangingPunct="1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9625" indent="-311150" algn="l" defTabSz="995363" rtl="0" eaLnBrk="1" fontAlgn="base" hangingPunct="1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cs typeface="+mn-cs"/>
        </a:defRPr>
      </a:lvl2pPr>
      <a:lvl3pPr marL="1244600" indent="-249238" algn="l" defTabSz="995363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cs typeface="+mn-cs"/>
        </a:defRPr>
      </a:lvl3pPr>
      <a:lvl4pPr marL="1743075" indent="-249238" algn="l" defTabSz="995363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2399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6971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31543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6115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4068763" indent="-249238" algn="l" defTabSz="99536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111B-6B4B-401A-828A-CB570352CA59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smtClean="0">
                <a:solidFill>
                  <a:schemeClr val="accent5">
                    <a:lumMod val="50000"/>
                  </a:schemeClr>
                </a:solidFill>
              </a:rPr>
              <a:t>Bundestagswahl 2025</a:t>
            </a:r>
            <a:endParaRPr lang="de-DE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314252" y="4284663"/>
            <a:ext cx="7775773" cy="1931987"/>
          </a:xfrm>
        </p:spPr>
        <p:txBody>
          <a:bodyPr/>
          <a:lstStyle/>
          <a:p>
            <a:r>
              <a:rPr lang="de-DE" dirty="0" smtClean="0"/>
              <a:t>Wahlhandlung und Ergebnisermittlung durch den Briefwahlvorstand</a:t>
            </a:r>
          </a:p>
          <a:p>
            <a:r>
              <a:rPr lang="de-DE" dirty="0" smtClean="0"/>
              <a:t>am 23. Februar 2025</a:t>
            </a:r>
            <a:endParaRPr lang="de-DE" dirty="0"/>
          </a:p>
        </p:txBody>
      </p:sp>
      <p:cxnSp>
        <p:nvCxnSpPr>
          <p:cNvPr id="3" name="Gerader Verbinder 2"/>
          <p:cNvCxnSpPr/>
          <p:nvPr/>
        </p:nvCxnSpPr>
        <p:spPr bwMode="auto">
          <a:xfrm>
            <a:off x="801688" y="3420591"/>
            <a:ext cx="918051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10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Inhalt</a:t>
            </a:r>
            <a:r>
              <a:rPr lang="de-DE" sz="4000" dirty="0" smtClean="0"/>
              <a:t> der Schulung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4700" y="2484487"/>
            <a:ext cx="9276208" cy="3457078"/>
          </a:xfrm>
        </p:spPr>
        <p:txBody>
          <a:bodyPr/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Aufgaben des Briefwahlvorstandes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Vorbereitung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Vorbehandlung der Wahlbriefe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Ermittlung des Briefwahlergebnisses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 smtClean="0"/>
              <a:t>Abschlussarbeiten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095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530276" y="3636615"/>
            <a:ext cx="7632848" cy="864120"/>
          </a:xfrm>
        </p:spPr>
        <p:txBody>
          <a:bodyPr/>
          <a:lstStyle/>
          <a:p>
            <a:r>
              <a:rPr lang="de-DE" dirty="0" smtClean="0"/>
              <a:t>1. Aufgaben des Briefwahlvorstandes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375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Briefwahlvorstandes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Briefwahlvorstand besteht aus fünf bis neun Personen: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ein/e Briefwahlvorsteher/in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deren/dessen Stellvertretung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eine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zwei bis sechs weitere Mitglieder</a:t>
            </a:r>
          </a:p>
          <a:p>
            <a:pPr>
              <a:spcAft>
                <a:spcPts val="1200"/>
              </a:spcAft>
            </a:pPr>
            <a:r>
              <a:rPr lang="de-DE" sz="2800" dirty="0"/>
              <a:t>Beschlussfähigkeit des </a:t>
            </a:r>
            <a:r>
              <a:rPr lang="de-DE" sz="2800" dirty="0" smtClean="0"/>
              <a:t>Briefwahlvorstandes</a:t>
            </a:r>
            <a:r>
              <a:rPr lang="de-DE" sz="2800" dirty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Beschlussfassung durch einfache Mehrheit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bei Stimmengleichheit: Stimme </a:t>
            </a:r>
            <a:r>
              <a:rPr lang="de-DE" sz="2300" dirty="0" smtClean="0"/>
              <a:t>der Briefwahlvorsteherin / des Briefwahlvorstehers ist ausschlaggebend</a:t>
            </a:r>
          </a:p>
          <a:p>
            <a:pPr lvl="1"/>
            <a:endParaRPr lang="de-DE" sz="2300" dirty="0" smtClean="0"/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7" name="Geschweifte Klammer rechts 6"/>
          <p:cNvSpPr/>
          <p:nvPr/>
        </p:nvSpPr>
        <p:spPr bwMode="auto">
          <a:xfrm>
            <a:off x="6138788" y="2412479"/>
            <a:ext cx="936104" cy="2177766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930876" y="2924281"/>
            <a:ext cx="308352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300" dirty="0" smtClean="0"/>
              <a:t>= Mitglieder des Briefwahlvorstandes (</a:t>
            </a:r>
            <a:r>
              <a:rPr lang="de-DE" sz="2300" dirty="0" err="1" smtClean="0"/>
              <a:t>MdBW</a:t>
            </a:r>
            <a:r>
              <a:rPr lang="de-DE" sz="2300" dirty="0" smtClean="0"/>
              <a:t>)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9573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Briefwahlvorstandes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/>
              <a:t>Anwesenheitspflichten des </a:t>
            </a:r>
            <a:r>
              <a:rPr lang="de-DE" sz="2800" dirty="0" smtClean="0"/>
              <a:t>Briefwahlvorstandes</a:t>
            </a:r>
            <a:r>
              <a:rPr lang="de-DE" sz="2800" dirty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300" b="1" dirty="0" smtClean="0"/>
              <a:t>während Vorbehandlung </a:t>
            </a:r>
            <a:r>
              <a:rPr lang="de-DE" sz="2300" dirty="0" smtClean="0"/>
              <a:t>der Wahlbriefe von etwa 15 - 18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b="1" dirty="0" smtClean="0"/>
              <a:t>mindestens drei</a:t>
            </a:r>
            <a:r>
              <a:rPr lang="de-DE" sz="2300" dirty="0" smtClean="0"/>
              <a:t> </a:t>
            </a:r>
            <a:r>
              <a:rPr lang="de-DE" sz="2300" dirty="0" err="1" smtClean="0"/>
              <a:t>MdBW</a:t>
            </a:r>
            <a:r>
              <a:rPr lang="de-DE" sz="2300" dirty="0" smtClean="0"/>
              <a:t> </a:t>
            </a:r>
            <a:r>
              <a:rPr lang="de-DE" sz="2300" dirty="0"/>
              <a:t>einschließlich </a:t>
            </a:r>
            <a:r>
              <a:rPr lang="de-DE" sz="2300" dirty="0" smtClean="0"/>
              <a:t>Briefwahlvorsteher/in und schriftführender Person oder </a:t>
            </a:r>
            <a:r>
              <a:rPr lang="de-DE" sz="2300" dirty="0"/>
              <a:t>der jeweiligen Stellvertretung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/>
              <a:t>während </a:t>
            </a:r>
            <a:r>
              <a:rPr lang="de-DE" sz="2300" b="1" dirty="0"/>
              <a:t>der Ermittlung und Feststellung </a:t>
            </a:r>
            <a:r>
              <a:rPr lang="de-DE" sz="2300" dirty="0"/>
              <a:t>des </a:t>
            </a:r>
            <a:r>
              <a:rPr lang="de-DE" sz="2300" dirty="0" smtClean="0"/>
              <a:t>Briefwahlergebnisses nach 18 Uhr:</a:t>
            </a:r>
          </a:p>
          <a:p>
            <a:pPr marL="812800" lvl="1" indent="0">
              <a:spcAft>
                <a:spcPts val="1200"/>
              </a:spcAft>
              <a:buNone/>
            </a:pPr>
            <a:r>
              <a:rPr lang="de-DE" sz="2300" b="1" dirty="0" smtClean="0"/>
              <a:t>möglichst </a:t>
            </a:r>
            <a:r>
              <a:rPr lang="de-DE" sz="2300" b="1" dirty="0"/>
              <a:t>alle</a:t>
            </a:r>
            <a:r>
              <a:rPr lang="de-DE" sz="2300" dirty="0"/>
              <a:t>, </a:t>
            </a:r>
            <a:r>
              <a:rPr lang="de-DE" sz="2300" dirty="0" smtClean="0"/>
              <a:t>jedoch </a:t>
            </a:r>
            <a:r>
              <a:rPr lang="de-DE" sz="2300" b="1" dirty="0" smtClean="0"/>
              <a:t>mindestens fünf </a:t>
            </a:r>
            <a:r>
              <a:rPr lang="de-DE" sz="2300" dirty="0" err="1" smtClean="0"/>
              <a:t>MdBW</a:t>
            </a:r>
            <a:r>
              <a:rPr lang="de-DE" sz="2300" dirty="0" smtClean="0"/>
              <a:t> </a:t>
            </a:r>
            <a:r>
              <a:rPr lang="de-DE" sz="2300" dirty="0"/>
              <a:t>einschließlich </a:t>
            </a:r>
            <a:r>
              <a:rPr lang="de-DE" sz="2300" dirty="0" smtClean="0"/>
              <a:t>Briefwahlvorsteher/in </a:t>
            </a:r>
            <a:r>
              <a:rPr lang="de-DE" sz="2300" dirty="0"/>
              <a:t>und schriftführender Person oder der jeweiligen </a:t>
            </a:r>
            <a:r>
              <a:rPr lang="de-DE" sz="2300" dirty="0" smtClean="0"/>
              <a:t>Stellvertretung</a:t>
            </a:r>
            <a:endParaRPr lang="de-DE" sz="23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592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Briefwahlvorstandes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0156" y="2268463"/>
            <a:ext cx="9623425" cy="367310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</a:rPr>
              <a:t>Briefw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ahlvorsteher/in </a:t>
            </a:r>
            <a:r>
              <a:rPr lang="de-DE" sz="2800" dirty="0" smtClean="0"/>
              <a:t>(und Stellvertretung):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Verteilung der Aufgaben auf die </a:t>
            </a:r>
            <a:r>
              <a:rPr lang="de-DE" sz="2400" dirty="0" err="1" smtClean="0"/>
              <a:t>MdBW</a:t>
            </a:r>
            <a:endParaRPr lang="de-DE" sz="2400" dirty="0" smtClean="0"/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Verpflichtung der </a:t>
            </a:r>
            <a:r>
              <a:rPr lang="de-DE" sz="2400" dirty="0" err="1" smtClean="0"/>
              <a:t>MdBW</a:t>
            </a:r>
            <a:r>
              <a:rPr lang="de-DE" sz="2400" dirty="0" smtClean="0"/>
              <a:t> zur unparteiischen Wahrnehmung des Amtes und zur Verschwiegenheit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Übermittlung der Bereitschafts- und Schnellmeldung an </a:t>
            </a:r>
            <a:r>
              <a:rPr lang="de-DE" sz="2400" smtClean="0"/>
              <a:t>die Wahlbehörde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621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1. Aufgaben des Briefwahlvorstandes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 smtClean="0">
                <a:solidFill>
                  <a:schemeClr val="accent5">
                    <a:lumMod val="50000"/>
                  </a:schemeClr>
                </a:solidFill>
              </a:rPr>
              <a:t>schriftführende Person</a:t>
            </a:r>
            <a:r>
              <a:rPr lang="de-DE" sz="2800" dirty="0" smtClean="0"/>
              <a:t> (und Stellvertretung):</a:t>
            </a:r>
          </a:p>
          <a:p>
            <a:pPr lvl="1">
              <a:spcAft>
                <a:spcPts val="1200"/>
              </a:spcAft>
            </a:pPr>
            <a:r>
              <a:rPr lang="de-DE" sz="2400" dirty="0" smtClean="0"/>
              <a:t>Prüfung der Wahlscheine </a:t>
            </a:r>
            <a:r>
              <a:rPr lang="de-DE" sz="2400" dirty="0"/>
              <a:t>anhand des </a:t>
            </a:r>
            <a:r>
              <a:rPr lang="de-DE" sz="2400" dirty="0" smtClean="0"/>
              <a:t>Verzeichnisses </a:t>
            </a:r>
            <a:r>
              <a:rPr lang="de-DE" sz="2400" dirty="0"/>
              <a:t>der für ungültig erklärten </a:t>
            </a:r>
            <a:r>
              <a:rPr lang="de-DE" sz="2400" dirty="0" smtClean="0"/>
              <a:t>Wahlscheine</a:t>
            </a:r>
          </a:p>
          <a:p>
            <a:pPr lvl="1">
              <a:spcAft>
                <a:spcPts val="1200"/>
              </a:spcAft>
            </a:pPr>
            <a:r>
              <a:rPr lang="de-DE" sz="2400" dirty="0">
                <a:solidFill>
                  <a:srgbClr val="000000"/>
                </a:solidFill>
              </a:rPr>
              <a:t>Ausfüllen der Erfassungstabelle mit Hilfe der Auszählanleitung</a:t>
            </a:r>
          </a:p>
          <a:p>
            <a:pPr lvl="1">
              <a:spcAft>
                <a:spcPts val="1200"/>
              </a:spcAft>
            </a:pPr>
            <a:r>
              <a:rPr lang="de-DE" sz="2400" dirty="0">
                <a:solidFill>
                  <a:srgbClr val="000000"/>
                </a:solidFill>
              </a:rPr>
              <a:t>Ausfüllen der Wahlniederschrift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Aufgaben 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</a:rPr>
              <a:t>übrige </a:t>
            </a:r>
            <a:r>
              <a:rPr lang="de-DE" sz="2800" dirty="0" err="1" smtClean="0">
                <a:solidFill>
                  <a:schemeClr val="accent5">
                    <a:lumMod val="50000"/>
                  </a:schemeClr>
                </a:solidFill>
              </a:rPr>
              <a:t>MdBW</a:t>
            </a:r>
            <a:r>
              <a:rPr lang="de-DE" sz="2800" dirty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Unterstützung bei Vorbehandlung der Wahlbriefe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Zählung von Stimmzetteln bei der </a:t>
            </a:r>
            <a:r>
              <a:rPr lang="de-DE" sz="2400" dirty="0" smtClean="0"/>
              <a:t>Ergebnisermittlung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858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2. Vorbereitung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574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Vorbereitung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Beginn der Tätigkeit am Wahltag gegen 15 Uhr</a:t>
            </a:r>
          </a:p>
          <a:p>
            <a:pPr>
              <a:spcAft>
                <a:spcPts val="1200"/>
              </a:spcAft>
            </a:pPr>
            <a:r>
              <a:rPr lang="de-DE" altLang="de-DE" sz="2800" dirty="0" smtClean="0"/>
              <a:t>vor Beginn zu klären: 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Sind die </a:t>
            </a:r>
            <a:r>
              <a:rPr lang="de-DE" sz="2400" dirty="0" smtClean="0"/>
              <a:t>gesetzlichen </a:t>
            </a:r>
            <a:r>
              <a:rPr lang="de-DE" sz="2400" dirty="0"/>
              <a:t>Grundlagen für die </a:t>
            </a:r>
            <a:r>
              <a:rPr lang="de-DE" sz="2400" dirty="0" smtClean="0"/>
              <a:t>Wahl </a:t>
            </a:r>
            <a:r>
              <a:rPr lang="de-DE" sz="2400" dirty="0"/>
              <a:t>vorhanden (</a:t>
            </a:r>
            <a:r>
              <a:rPr lang="de-DE" sz="2400" b="1" dirty="0" smtClean="0"/>
              <a:t>Bundeswahlgesetz </a:t>
            </a:r>
            <a:r>
              <a:rPr lang="de-DE" sz="2400" b="1" dirty="0"/>
              <a:t>und </a:t>
            </a:r>
            <a:r>
              <a:rPr lang="de-DE" sz="2400" b="1" dirty="0" smtClean="0"/>
              <a:t>Bundeswahlordnung)</a:t>
            </a:r>
            <a:r>
              <a:rPr lang="de-DE" sz="2400" dirty="0" smtClean="0"/>
              <a:t>?</a:t>
            </a:r>
            <a:endParaRPr lang="de-DE" sz="2400" dirty="0"/>
          </a:p>
          <a:p>
            <a:pPr lvl="1">
              <a:spcAft>
                <a:spcPts val="1200"/>
              </a:spcAft>
            </a:pPr>
            <a:r>
              <a:rPr lang="de-DE" altLang="de-DE" sz="2400" dirty="0"/>
              <a:t>Liegen die folgenden Dokumente und Hilfsmittel des LWL vor?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altLang="de-DE" sz="2000" b="1" dirty="0">
                <a:solidFill>
                  <a:srgbClr val="000000"/>
                </a:solidFill>
              </a:rPr>
              <a:t>„Auszählung der Stimmen </a:t>
            </a:r>
            <a:r>
              <a:rPr lang="de-DE" altLang="de-DE" sz="2000" b="1" dirty="0" smtClean="0">
                <a:solidFill>
                  <a:srgbClr val="000000"/>
                </a:solidFill>
              </a:rPr>
              <a:t>(Briefwahl</a:t>
            </a:r>
            <a:r>
              <a:rPr lang="de-DE" altLang="de-DE" sz="2000" b="1" dirty="0">
                <a:solidFill>
                  <a:srgbClr val="000000"/>
                </a:solidFill>
              </a:rPr>
              <a:t>)“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altLang="de-DE" sz="2000" b="1" dirty="0">
                <a:solidFill>
                  <a:srgbClr val="000000"/>
                </a:solidFill>
              </a:rPr>
              <a:t>„Erfassungstabelle für Wahlergebnis und Schnellmeldung</a:t>
            </a:r>
            <a:r>
              <a:rPr lang="de-DE" altLang="de-DE" sz="2000" b="1" dirty="0" smtClean="0">
                <a:solidFill>
                  <a:srgbClr val="000000"/>
                </a:solidFill>
              </a:rPr>
              <a:t>“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altLang="de-DE" sz="2000" dirty="0" smtClean="0">
                <a:solidFill>
                  <a:srgbClr val="000000"/>
                </a:solidFill>
              </a:rPr>
              <a:t>Sortierblätter für die Zuordnung der Wahlbriefe und Stimmzettel</a:t>
            </a:r>
            <a:endParaRPr lang="de-DE" altLang="de-DE" sz="2000" dirty="0">
              <a:solidFill>
                <a:srgbClr val="000000"/>
              </a:solidFill>
            </a:endParaRPr>
          </a:p>
          <a:p>
            <a:pPr marL="1076325" lvl="2" indent="-266700">
              <a:spcAft>
                <a:spcPts val="1200"/>
              </a:spcAft>
            </a:pPr>
            <a:r>
              <a:rPr lang="de-DE" altLang="de-DE" sz="2000" dirty="0">
                <a:solidFill>
                  <a:srgbClr val="000000"/>
                </a:solidFill>
              </a:rPr>
              <a:t>„Hinweise für die Mitglieder der Wahlvorstände und Briefwahlvorstände“ </a:t>
            </a:r>
          </a:p>
          <a:p>
            <a:pPr>
              <a:spcAft>
                <a:spcPts val="1200"/>
              </a:spcAft>
            </a:pP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277604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Vorbereitung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altLang="de-DE" sz="2800" dirty="0" smtClean="0"/>
              <a:t>vor Beginn zu klären: 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genügend Verpackungs- und Siegelmaterial zum Verpacken der Stimmzettel und Wahlscheine für die spätere Rückgabe an die Wahlbehörde vorhanden?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Ist der Ablauf der Schnellmeldung geklärt?</a:t>
            </a:r>
          </a:p>
          <a:p>
            <a:pPr lvl="1">
              <a:spcAft>
                <a:spcPts val="1200"/>
              </a:spcAft>
            </a:pPr>
            <a:r>
              <a:rPr lang="de-DE" sz="2400" dirty="0"/>
              <a:t>Liegen alle wichtigen </a:t>
            </a:r>
            <a:r>
              <a:rPr lang="de-DE" sz="2400" b="1" dirty="0"/>
              <a:t>Rufnummern</a:t>
            </a:r>
            <a:r>
              <a:rPr lang="de-DE" sz="2400" dirty="0"/>
              <a:t> der Wahlbehörde </a:t>
            </a:r>
            <a:r>
              <a:rPr lang="de-DE" sz="2400" dirty="0" smtClean="0"/>
              <a:t>(ggf</a:t>
            </a:r>
            <a:r>
              <a:rPr lang="de-DE" sz="2400" dirty="0"/>
              <a:t>. </a:t>
            </a:r>
            <a:r>
              <a:rPr lang="de-DE" sz="2400" dirty="0" smtClean="0"/>
              <a:t>Ordnungsamt) </a:t>
            </a:r>
            <a:r>
              <a:rPr lang="de-DE" sz="2400" dirty="0"/>
              <a:t>vor? Besteht eine direkte telefonische Verbindung, die gut hörbar und immer erreichbar ist? Ist das Handy aufgeladen und ist ein Akkuladegerät verfügbar</a:t>
            </a:r>
            <a:r>
              <a:rPr lang="de-DE" sz="2400" dirty="0" smtClean="0"/>
              <a:t>?</a:t>
            </a:r>
          </a:p>
          <a:p>
            <a:pPr lvl="1">
              <a:spcAft>
                <a:spcPts val="1200"/>
              </a:spcAft>
            </a:pPr>
            <a:r>
              <a:rPr lang="de-DE" sz="2400" dirty="0">
                <a:solidFill>
                  <a:srgbClr val="000000"/>
                </a:solidFill>
              </a:rPr>
              <a:t>Gibt es geeignete Unterstützung für das Aufschlitzen der Umschläge (Maschine, Brieföffner etc.)</a:t>
            </a:r>
          </a:p>
          <a:p>
            <a:pPr lvl="1">
              <a:spcAft>
                <a:spcPts val="1200"/>
              </a:spcAft>
            </a:pPr>
            <a:endParaRPr lang="de-DE" sz="2400" dirty="0"/>
          </a:p>
          <a:p>
            <a:pPr marL="0" indent="0">
              <a:spcAft>
                <a:spcPts val="1200"/>
              </a:spcAft>
              <a:buNone/>
            </a:pP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423763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Vorbereitung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764407"/>
            <a:ext cx="9636248" cy="5184576"/>
          </a:xfrm>
        </p:spPr>
        <p:txBody>
          <a:bodyPr/>
          <a:lstStyle/>
          <a:p>
            <a:pPr lvl="0">
              <a:spcAft>
                <a:spcPts val="1200"/>
              </a:spcAft>
            </a:pPr>
            <a:r>
              <a:rPr lang="de-DE" sz="2800" dirty="0">
                <a:solidFill>
                  <a:srgbClr val="000000"/>
                </a:solidFill>
              </a:rPr>
              <a:t>gesamte </a:t>
            </a:r>
            <a:r>
              <a:rPr lang="de-DE" sz="2800" b="1" dirty="0">
                <a:solidFill>
                  <a:srgbClr val="000000"/>
                </a:solidFill>
              </a:rPr>
              <a:t>Zulassung</a:t>
            </a:r>
            <a:r>
              <a:rPr lang="de-DE" sz="2800" dirty="0">
                <a:solidFill>
                  <a:srgbClr val="000000"/>
                </a:solidFill>
              </a:rPr>
              <a:t> der Wahlbriefe (Vorbehandlung der Wahlbriefe) sowie die </a:t>
            </a:r>
            <a:r>
              <a:rPr lang="de-DE" sz="2800" b="1" dirty="0">
                <a:solidFill>
                  <a:srgbClr val="000000"/>
                </a:solidFill>
              </a:rPr>
              <a:t>Ermittlung</a:t>
            </a:r>
            <a:r>
              <a:rPr lang="de-DE" sz="2800" dirty="0">
                <a:solidFill>
                  <a:srgbClr val="000000"/>
                </a:solidFill>
              </a:rPr>
              <a:t> und </a:t>
            </a:r>
            <a:r>
              <a:rPr lang="de-DE" sz="2800" b="1" dirty="0">
                <a:solidFill>
                  <a:srgbClr val="000000"/>
                </a:solidFill>
              </a:rPr>
              <a:t>Feststellung</a:t>
            </a:r>
            <a:r>
              <a:rPr lang="de-DE" sz="2800" dirty="0">
                <a:solidFill>
                  <a:srgbClr val="000000"/>
                </a:solidFill>
              </a:rPr>
              <a:t> des Briefwahlergebnisses ist </a:t>
            </a:r>
            <a:r>
              <a:rPr lang="de-DE" sz="2800" dirty="0" smtClean="0">
                <a:solidFill>
                  <a:srgbClr val="000000"/>
                </a:solidFill>
              </a:rPr>
              <a:t>durchgehend </a:t>
            </a:r>
            <a:r>
              <a:rPr lang="de-DE" sz="2800" b="1" dirty="0" smtClean="0">
                <a:solidFill>
                  <a:srgbClr val="000000"/>
                </a:solidFill>
              </a:rPr>
              <a:t>öffentlich</a:t>
            </a:r>
            <a:endParaRPr lang="de-DE" sz="2800" b="1" dirty="0">
              <a:solidFill>
                <a:srgbClr val="000000"/>
              </a:solidFill>
            </a:endParaRPr>
          </a:p>
          <a:p>
            <a:pPr>
              <a:spcAft>
                <a:spcPts val="1200"/>
              </a:spcAft>
            </a:pPr>
            <a:endParaRPr lang="de-DE" sz="2800" dirty="0" smtClean="0"/>
          </a:p>
          <a:p>
            <a:pPr>
              <a:spcAft>
                <a:spcPts val="1200"/>
              </a:spcAft>
            </a:pPr>
            <a:r>
              <a:rPr lang="de-DE" sz="2800" dirty="0" smtClean="0"/>
              <a:t>Überprüfung </a:t>
            </a:r>
            <a:r>
              <a:rPr lang="de-DE" sz="2800" dirty="0"/>
              <a:t>der Wahlurne durch </a:t>
            </a:r>
            <a:r>
              <a:rPr lang="de-DE" sz="2800" dirty="0" smtClean="0"/>
              <a:t>Briefwahlvorsteher/in</a:t>
            </a:r>
            <a:r>
              <a:rPr lang="de-DE" sz="2800" dirty="0"/>
              <a:t>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Wahlurne ist vor Beginn der </a:t>
            </a:r>
            <a:r>
              <a:rPr lang="de-DE" sz="2300" dirty="0" smtClean="0"/>
              <a:t>Tätigkeiten leer</a:t>
            </a:r>
            <a:endParaRPr lang="de-DE" sz="2300" dirty="0"/>
          </a:p>
          <a:p>
            <a:pPr lvl="1">
              <a:spcAft>
                <a:spcPts val="1200"/>
              </a:spcAft>
            </a:pPr>
            <a:r>
              <a:rPr lang="de-DE" sz="2300" dirty="0"/>
              <a:t>danach: </a:t>
            </a:r>
            <a:r>
              <a:rPr lang="de-DE" sz="2300" dirty="0" smtClean="0"/>
              <a:t>Versiegelung </a:t>
            </a:r>
            <a:r>
              <a:rPr lang="de-DE" sz="2300" dirty="0"/>
              <a:t>der Wahlurne</a:t>
            </a:r>
          </a:p>
          <a:p>
            <a:pPr>
              <a:spcAft>
                <a:spcPts val="1200"/>
              </a:spcAft>
            </a:pP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62715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2. Vorbereitung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Auszählanleitung in die Mitte der Erfassungstabelle legen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farbige Pfeile zeigen an, in welches Feld die jeweiligen Ergebnisse eingetragen werden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Empfehlung: Arbeitsschritte der Anleitung laut vorlesen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388" y="4076820"/>
            <a:ext cx="5298920" cy="312408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588" y="4184536"/>
            <a:ext cx="1656184" cy="23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6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3. </a:t>
            </a:r>
            <a:r>
              <a:rPr lang="de-DE" dirty="0"/>
              <a:t>Vorbehandlung der </a:t>
            </a:r>
            <a:r>
              <a:rPr lang="de-DE" dirty="0" smtClean="0"/>
              <a:t>Wahlbriefe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1178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2124447"/>
            <a:ext cx="9636248" cy="468121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1. Schritt:</a:t>
            </a:r>
            <a:r>
              <a:rPr lang="de-DE" sz="2800" dirty="0" smtClean="0"/>
              <a:t> Zählen der Wahlbriefe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Zählen der hellroten Wahlbriefe</a:t>
            </a:r>
          </a:p>
          <a:p>
            <a:pPr lvl="2">
              <a:spcAft>
                <a:spcPts val="1200"/>
              </a:spcAft>
            </a:pPr>
            <a:r>
              <a:rPr lang="de-DE" sz="1900" dirty="0">
                <a:solidFill>
                  <a:srgbClr val="000000"/>
                </a:solidFill>
              </a:rPr>
              <a:t>Empfehlung: gezählte Wahlbriefe in 10er oder 20er Stapel kreuzweise </a:t>
            </a:r>
            <a:r>
              <a:rPr lang="de-DE" sz="1900" dirty="0" smtClean="0">
                <a:solidFill>
                  <a:srgbClr val="000000"/>
                </a:solidFill>
              </a:rPr>
              <a:t>übereinanderlegen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Eintragen der ermittelten Zahl in die Wahlniederschrift (Abschnitt 2, Nummer 2.3)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Hinweis: auch </a:t>
            </a:r>
            <a:r>
              <a:rPr lang="de-DE" sz="2300" b="1" dirty="0" smtClean="0"/>
              <a:t>nach 18 Uhr </a:t>
            </a:r>
            <a:r>
              <a:rPr lang="de-DE" sz="2300" dirty="0" smtClean="0"/>
              <a:t>durch die Wahlbehörde übergebene weitere Wahlbriefe, die bis 18 Uhr dort eingingen, sind der Auszählung zuzuführen und in die Wahlniederschrift </a:t>
            </a:r>
            <a:br>
              <a:rPr lang="de-DE" sz="2300" dirty="0" smtClean="0"/>
            </a:br>
            <a:r>
              <a:rPr lang="de-DE" sz="2300" dirty="0" smtClean="0"/>
              <a:t>(Abschnitt 2, Nummer 2.4) einzutragen</a:t>
            </a:r>
          </a:p>
        </p:txBody>
      </p:sp>
    </p:spTree>
    <p:extLst>
      <p:ext uri="{BB962C8B-B14F-4D97-AF65-F5344CB8AC3E}">
        <p14:creationId xmlns:p14="http://schemas.microsoft.com/office/powerpoint/2010/main" val="213612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620391"/>
            <a:ext cx="10068296" cy="547260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2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Prüfen der Wahlbriefe auf Gültigkeit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Öffnen der hellroten Wahlbriefe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Prüfung der </a:t>
            </a:r>
            <a:r>
              <a:rPr lang="de-DE" sz="2300" b="1" dirty="0" smtClean="0"/>
              <a:t>weißen Stimmzettelumschläge</a:t>
            </a:r>
            <a:r>
              <a:rPr lang="de-DE" sz="2300" dirty="0" smtClean="0"/>
              <a:t>: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sz="1900" dirty="0"/>
              <a:t>Ist nur </a:t>
            </a:r>
            <a:r>
              <a:rPr lang="de-DE" sz="1900" b="1" dirty="0"/>
              <a:t>ein</a:t>
            </a:r>
            <a:r>
              <a:rPr lang="de-DE" sz="1900" dirty="0"/>
              <a:t> weißer Stimmzettelumschlag in jedem hellroten Wahlbriefumschlag enthalten?</a:t>
            </a:r>
            <a:br>
              <a:rPr lang="de-DE" sz="1900" dirty="0"/>
            </a:br>
            <a:r>
              <a:rPr lang="de-DE" sz="1900" u="sng" dirty="0"/>
              <a:t>Sonderfall:</a:t>
            </a:r>
            <a:r>
              <a:rPr lang="de-DE" sz="1900" dirty="0"/>
              <a:t> Bei mehreren weißen Umschlägen muss deren Anzahl mit der Anzahl der beigefügten gültigen Wahlscheine übereinstimmen.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sz="1900" dirty="0"/>
              <a:t>Ist der weiße Stimmzettelumschlag verschlossen? Falls nicht, war der hellrote Wahlbrief zur Wahrung des Wahlgeheimnisses verschlossen? </a:t>
            </a:r>
          </a:p>
          <a:p>
            <a:pPr marL="1076325" lvl="2" indent="-266700">
              <a:spcAft>
                <a:spcPts val="1200"/>
              </a:spcAft>
            </a:pPr>
            <a:r>
              <a:rPr lang="de-DE" sz="1900" dirty="0"/>
              <a:t>Ist der Stimmzettelumschlag amtlich </a:t>
            </a:r>
            <a:r>
              <a:rPr lang="de-DE" sz="1900" dirty="0" smtClean="0"/>
              <a:t>hergestellt und stimmt er </a:t>
            </a:r>
            <a:r>
              <a:rPr lang="de-DE" sz="1900" dirty="0"/>
              <a:t>mit den anderen Umschlägen überein oder gibt es Abweichungen</a:t>
            </a:r>
            <a:r>
              <a:rPr lang="de-DE" sz="1900" dirty="0" smtClean="0"/>
              <a:t>?</a:t>
            </a:r>
            <a:endParaRPr lang="de-DE" sz="1900" dirty="0"/>
          </a:p>
        </p:txBody>
      </p:sp>
    </p:spTree>
    <p:extLst>
      <p:ext uri="{BB962C8B-B14F-4D97-AF65-F5344CB8AC3E}">
        <p14:creationId xmlns:p14="http://schemas.microsoft.com/office/powerpoint/2010/main" val="6739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620391"/>
            <a:ext cx="9996288" cy="513442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2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Prüfen der Wahlbriefe auf Gültigkeit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Prüfung der </a:t>
            </a:r>
            <a:r>
              <a:rPr lang="de-DE" sz="2300" b="1" dirty="0" smtClean="0"/>
              <a:t>Gültigkeit der Wahlscheine</a:t>
            </a:r>
          </a:p>
          <a:p>
            <a:pPr lvl="2">
              <a:spcAft>
                <a:spcPts val="1200"/>
              </a:spcAft>
            </a:pPr>
            <a:r>
              <a:rPr lang="de-DE" sz="1900" b="1" dirty="0" smtClean="0"/>
              <a:t>siehe Auszählanleitung S. 6                      </a:t>
            </a:r>
            <a:r>
              <a:rPr lang="de-DE" sz="2000" dirty="0" smtClean="0">
                <a:sym typeface="Symbol" panose="05050102010706020507" pitchFamily="18" charset="2"/>
              </a:rPr>
              <a:t></a:t>
            </a:r>
            <a:endParaRPr lang="de-DE" sz="20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Wahlschein ist gültig:</a:t>
            </a:r>
            <a:br>
              <a:rPr lang="de-DE" sz="2300" dirty="0" smtClean="0"/>
            </a:br>
            <a:r>
              <a:rPr lang="de-DE" sz="2300" dirty="0" smtClean="0"/>
              <a:t>zugehöriger weißer Stimmzettelumschlag</a:t>
            </a:r>
            <a:br>
              <a:rPr lang="de-DE" sz="2300" dirty="0" smtClean="0"/>
            </a:br>
            <a:r>
              <a:rPr lang="de-DE" sz="2300" dirty="0" smtClean="0"/>
              <a:t>wird ungeöffnet in Wahlurne eingeworfen 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Bedenken gegen Gültigkeit des weißen</a:t>
            </a:r>
            <a:br>
              <a:rPr lang="de-DE" sz="2300" dirty="0" smtClean="0"/>
            </a:br>
            <a:r>
              <a:rPr lang="de-DE" sz="2300" dirty="0" smtClean="0"/>
              <a:t>Stimmzettelumschlags oder Wahlscheins:</a:t>
            </a:r>
            <a:br>
              <a:rPr lang="de-DE" sz="2300" dirty="0" smtClean="0"/>
            </a:br>
            <a:r>
              <a:rPr lang="de-DE" sz="2300" dirty="0" smtClean="0"/>
              <a:t>beide werden wieder in den hellroten Wahlbriefumschlag eingelegt und der gesamte Wahlbrief aussortiert (Weiterbehandlung im nächsten Schritt)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876" y="2412479"/>
            <a:ext cx="3762524" cy="268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3. Schritt:</a:t>
            </a:r>
            <a:r>
              <a:rPr lang="de-DE" sz="2800" dirty="0" smtClean="0"/>
              <a:t> Behandeln der beanstandeten Wahlbriefe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 Zulassung oder Zurückweisung der beanstandeten Wahlbriefe beschließt der Briefwahlvorstand einzeln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3. Schritt auslegen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Wahlbriefumschläge zum </a:t>
            </a:r>
            <a:r>
              <a:rPr lang="de-DE" sz="2300" dirty="0"/>
              <a:t>jeweiligen Sortierblatt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800" dirty="0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3745869"/>
            <a:ext cx="9607612" cy="23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620391"/>
            <a:ext cx="9636248" cy="525658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4. Schritt:</a:t>
            </a:r>
            <a:r>
              <a:rPr lang="de-DE" sz="2800" dirty="0" smtClean="0"/>
              <a:t> Ermitteln der Anzahl der beanstandeten </a:t>
            </a:r>
            <a:r>
              <a:rPr lang="de-DE" sz="2800" dirty="0"/>
              <a:t>	</a:t>
            </a:r>
            <a:r>
              <a:rPr lang="de-DE" sz="2800" dirty="0" smtClean="0"/>
              <a:t>		Wahlbriefe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Auszählen </a:t>
            </a:r>
            <a:r>
              <a:rPr lang="de-DE" sz="2300" dirty="0"/>
              <a:t>der </a:t>
            </a:r>
            <a:r>
              <a:rPr lang="de-DE" sz="2300" dirty="0" smtClean="0"/>
              <a:t>den Sortierblättern zugeordneten Wahlbriefe</a:t>
            </a:r>
            <a:endParaRPr lang="de-DE" sz="2300" dirty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Eintragen </a:t>
            </a:r>
            <a:r>
              <a:rPr lang="de-DE" sz="2300" dirty="0"/>
              <a:t>der ermittelten Zahl auf das zugehörige </a:t>
            </a:r>
            <a:r>
              <a:rPr lang="de-DE" sz="2300" dirty="0" smtClean="0"/>
              <a:t>Sortierblatt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Eintragen der Zählergebnisse in die Wahlniederschrift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zurückgewiesene Wahlbriefe erhalten Vermerk </a:t>
            </a:r>
            <a:r>
              <a:rPr lang="de-DE" sz="2300" dirty="0"/>
              <a:t>über den </a:t>
            </a:r>
            <a:r>
              <a:rPr lang="de-DE" sz="2300" dirty="0" smtClean="0"/>
              <a:t>Zurückweisungsgrund und werden der Wahlniederschrift als </a:t>
            </a:r>
            <a:r>
              <a:rPr lang="de-DE" sz="2300" dirty="0"/>
              <a:t>Anlage </a:t>
            </a:r>
            <a:r>
              <a:rPr lang="de-DE" sz="2300" dirty="0" smtClean="0"/>
              <a:t>beigelegt</a:t>
            </a:r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rgbClr val="FF0000"/>
                </a:solidFill>
              </a:rPr>
              <a:t>Hinweis</a:t>
            </a:r>
            <a:r>
              <a:rPr lang="de-DE" sz="2300" b="1" dirty="0">
                <a:solidFill>
                  <a:srgbClr val="FF0000"/>
                </a:solidFill>
              </a:rPr>
              <a:t>: </a:t>
            </a:r>
            <a:r>
              <a:rPr lang="de-DE" sz="2300" dirty="0" smtClean="0"/>
              <a:t>Weiße Stimmzettelumschläge </a:t>
            </a:r>
            <a:r>
              <a:rPr lang="de-DE" sz="2300" dirty="0"/>
              <a:t>aus </a:t>
            </a:r>
            <a:r>
              <a:rPr lang="de-DE" sz="2300" dirty="0" smtClean="0"/>
              <a:t>zurückgewiesenen Wahlbriefen werden </a:t>
            </a:r>
            <a:r>
              <a:rPr lang="de-DE" sz="2300" b="1" dirty="0" smtClean="0"/>
              <a:t>nicht</a:t>
            </a:r>
            <a:r>
              <a:rPr lang="de-DE" sz="2300" dirty="0" smtClean="0"/>
              <a:t> </a:t>
            </a:r>
            <a:r>
              <a:rPr lang="de-DE" sz="2300" dirty="0"/>
              <a:t>in die Wahlurne </a:t>
            </a:r>
            <a:r>
              <a:rPr lang="de-DE" sz="2300" dirty="0" smtClean="0"/>
              <a:t>eingeworfen und gelten als </a:t>
            </a:r>
            <a:r>
              <a:rPr lang="de-DE" sz="2300" b="1" dirty="0" smtClean="0"/>
              <a:t>nicht abgegebene Stimmen</a:t>
            </a:r>
            <a:r>
              <a:rPr lang="de-DE" sz="2300" dirty="0" smtClean="0"/>
              <a:t>.</a:t>
            </a:r>
            <a:endParaRPr lang="de-DE" sz="1800" dirty="0" smtClean="0"/>
          </a:p>
        </p:txBody>
      </p:sp>
    </p:spTree>
    <p:extLst>
      <p:ext uri="{BB962C8B-B14F-4D97-AF65-F5344CB8AC3E}">
        <p14:creationId xmlns:p14="http://schemas.microsoft.com/office/powerpoint/2010/main" val="296622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5. Schritt:</a:t>
            </a:r>
            <a:r>
              <a:rPr lang="de-DE" sz="2800" dirty="0" smtClean="0"/>
              <a:t> Zählen der gültigen Wahlscheine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Zahl der gültigen Wahlscheine kann sich aufgrund nachträglich eingegangener Wahlbriefe im weiteren Verlauf ändern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nachträglich eingegangene Wahlbriefe sind entsprechend den vorherigen Schritten zu </a:t>
            </a:r>
            <a:r>
              <a:rPr lang="de-DE" sz="2300" dirty="0" smtClean="0"/>
              <a:t>behandeln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Mitteilung der Wahlbehörde, dass keine weiteren Wahlbriefe </a:t>
            </a:r>
            <a:br>
              <a:rPr lang="de-DE" sz="2300" dirty="0" smtClean="0"/>
            </a:br>
            <a:r>
              <a:rPr lang="de-DE" sz="2300" dirty="0" smtClean="0"/>
              <a:t>eingegangen sind: Bilden </a:t>
            </a:r>
            <a:r>
              <a:rPr lang="de-DE" sz="2300" dirty="0"/>
              <a:t>der </a:t>
            </a:r>
            <a:r>
              <a:rPr lang="de-DE" sz="2300" dirty="0" smtClean="0"/>
              <a:t/>
            </a:r>
            <a:br>
              <a:rPr lang="de-DE" sz="2300" dirty="0" smtClean="0"/>
            </a:br>
            <a:r>
              <a:rPr lang="de-DE" sz="2300" dirty="0" smtClean="0"/>
              <a:t>Gesamtzahl durch Eintragen in </a:t>
            </a:r>
            <a:br>
              <a:rPr lang="de-DE" sz="2300" dirty="0" smtClean="0"/>
            </a:br>
            <a:r>
              <a:rPr lang="de-DE" sz="2300" dirty="0" smtClean="0"/>
              <a:t>die Auszählanleitung</a:t>
            </a:r>
            <a:endParaRPr lang="de-DE" sz="1900" dirty="0"/>
          </a:p>
          <a:p>
            <a:pPr lvl="1">
              <a:spcAft>
                <a:spcPts val="1200"/>
              </a:spcAft>
            </a:pPr>
            <a:endParaRPr lang="de-DE" sz="180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199" y="4816457"/>
            <a:ext cx="4698077" cy="220453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400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848412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6. Schritt:</a:t>
            </a:r>
            <a:r>
              <a:rPr lang="de-DE" sz="2800" dirty="0" smtClean="0"/>
              <a:t> Ermitteln der Zahl der </a:t>
            </a:r>
            <a:br>
              <a:rPr lang="de-DE" sz="2800" dirty="0" smtClean="0"/>
            </a:br>
            <a:r>
              <a:rPr lang="de-DE" sz="2800" dirty="0" smtClean="0"/>
              <a:t>		Wählenden (ab 18 Uhr)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Öffnung und Entleerung der </a:t>
            </a:r>
            <a:r>
              <a:rPr lang="de-DE" sz="2300" dirty="0" smtClean="0"/>
              <a:t>Wahlurne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Zählen der weißen Stimmzettelumschläge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Überprüfung, ob die Anzahl </a:t>
            </a:r>
            <a:r>
              <a:rPr lang="de-DE" sz="2300" dirty="0" smtClean="0"/>
              <a:t>der Stimmzettelumschläge mit </a:t>
            </a:r>
            <a:r>
              <a:rPr lang="de-DE" sz="2300" dirty="0"/>
              <a:t>der Anzahl </a:t>
            </a:r>
            <a:r>
              <a:rPr lang="de-DE" sz="2300" dirty="0" smtClean="0"/>
              <a:t>der gültigen Wahlscheine (siehe 5. Schritt) übereinstimmt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bei Differenzen ist die Zahl der </a:t>
            </a:r>
            <a:br>
              <a:rPr lang="de-DE" sz="2300" dirty="0" smtClean="0"/>
            </a:br>
            <a:r>
              <a:rPr lang="de-DE" sz="2300" dirty="0" smtClean="0"/>
              <a:t>Stimmzettelumschläge maßgebliche</a:t>
            </a:r>
            <a:br>
              <a:rPr lang="de-DE" sz="2300" dirty="0" smtClean="0"/>
            </a:br>
            <a:r>
              <a:rPr lang="de-DE" sz="2300" dirty="0" smtClean="0"/>
              <a:t>Anzahl der Wählenden </a:t>
            </a:r>
            <a:r>
              <a:rPr lang="de-DE" sz="2300" b="1" dirty="0" smtClean="0"/>
              <a:t>B</a:t>
            </a:r>
            <a:endParaRPr lang="de-DE" sz="2300" b="1" dirty="0"/>
          </a:p>
          <a:p>
            <a:pPr lvl="1">
              <a:spcAft>
                <a:spcPts val="1200"/>
              </a:spcAft>
            </a:pPr>
            <a:endParaRPr lang="de-DE" sz="180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836" y="4704516"/>
            <a:ext cx="3793678" cy="233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8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3. </a:t>
            </a:r>
            <a:r>
              <a:rPr lang="de-DE" sz="4000" dirty="0"/>
              <a:t>Vorbehandlung der Wahlbriefe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708256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6. Schritt:</a:t>
            </a:r>
            <a:r>
              <a:rPr lang="de-DE" sz="2800" dirty="0"/>
              <a:t> Ermitteln der Zahl der </a:t>
            </a:r>
            <a:br>
              <a:rPr lang="de-DE" sz="2800" dirty="0"/>
            </a:br>
            <a:r>
              <a:rPr lang="de-DE" sz="2800" dirty="0"/>
              <a:t>		Wählenden (ab 18 Uhr)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</a:t>
            </a:r>
            <a:r>
              <a:rPr lang="de-DE" sz="2300" dirty="0"/>
              <a:t>der Zahl der </a:t>
            </a:r>
            <a:r>
              <a:rPr lang="de-DE" sz="2300" dirty="0" smtClean="0"/>
              <a:t>Stimmzettel in die Erfassungstabelle sowohl bei </a:t>
            </a:r>
            <a:r>
              <a:rPr lang="de-DE" sz="2300" b="1" dirty="0" smtClean="0"/>
              <a:t>B</a:t>
            </a:r>
            <a:r>
              <a:rPr lang="de-DE" sz="2300" dirty="0" smtClean="0"/>
              <a:t> als auch </a:t>
            </a:r>
            <a:r>
              <a:rPr lang="de-DE" sz="2300" b="1" dirty="0" smtClean="0"/>
              <a:t>B1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Felder A1, A2 und A1+A2 bleiben leer</a:t>
            </a: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380" y="4286197"/>
            <a:ext cx="6062687" cy="258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5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4. Ermittlung des Briefwahlergebnisses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24929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8360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7. Schritt auslegen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3564607"/>
            <a:ext cx="9669908" cy="207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9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20420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1:</a:t>
            </a:r>
            <a:r>
              <a:rPr lang="de-DE" sz="2300" dirty="0" smtClean="0"/>
              <a:t> Erststimme =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die Erst- und Zweitstimmen gleich sind, werden der dem Sortierblatt entsprechenden Partei zugeordnet.</a:t>
            </a:r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91" y="4243923"/>
            <a:ext cx="5543983" cy="270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1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620024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2:</a:t>
            </a:r>
            <a:r>
              <a:rPr lang="de-DE" sz="2300" dirty="0" smtClean="0"/>
              <a:t> Erststimme ≠ Zweitstimme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Alle Stimmzettel, bei denen Erst- und Zweitstimme ungleich sind, kommen auf einen einzigen Stapel.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nur die Erst- oder nur die Zweitstimme abgegeben wurde, gehören auch auf diesen Stapel.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12" y="1840867"/>
            <a:ext cx="2304256" cy="514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564240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3:</a:t>
            </a:r>
            <a:r>
              <a:rPr lang="de-DE" sz="2300" dirty="0" smtClean="0"/>
              <a:t> ungekennzeichnete Stimmzettel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Auf diesem Stapel befinden sich nur leere bzw. ungekennzeichnete </a:t>
            </a:r>
            <a:r>
              <a:rPr lang="de-DE" sz="2300" dirty="0"/>
              <a:t>Stimmzettel sowie ggf.                                         leere weiße Stimmzettelumschläge. 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996" y="3204567"/>
            <a:ext cx="2376264" cy="369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7331992" cy="519427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7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Sortieren der Stimmzettel in vier 		Stapelgruppen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b="1" dirty="0" smtClean="0">
                <a:solidFill>
                  <a:schemeClr val="accent1">
                    <a:lumMod val="50000"/>
                  </a:schemeClr>
                </a:solidFill>
              </a:rPr>
              <a:t>Stapelgruppe 4:</a:t>
            </a:r>
            <a:r>
              <a:rPr lang="de-DE" sz="2300" dirty="0" smtClean="0"/>
              <a:t> Stimmzettel, </a:t>
            </a:r>
            <a:r>
              <a:rPr lang="de-DE" sz="2300" dirty="0"/>
              <a:t>über die gesondert entschieden werden </a:t>
            </a:r>
            <a:r>
              <a:rPr lang="de-DE" sz="2300" dirty="0" smtClean="0"/>
              <a:t>muss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 smtClean="0"/>
              <a:t>Stimmzettel, auf denen der Wille der wählenden Person nicht eindeutig erkennbar ist, sind diesem Stapel zuzuordnen. Das sind </a:t>
            </a:r>
            <a:r>
              <a:rPr lang="de-DE" sz="2300" u="sng" dirty="0" smtClean="0"/>
              <a:t>grundsätzlich alle Stimmzettel</a:t>
            </a:r>
            <a:r>
              <a:rPr lang="de-DE" sz="2300" dirty="0" smtClean="0"/>
              <a:t>, die den anderen Stapelgruppen </a:t>
            </a:r>
            <a:r>
              <a:rPr lang="de-DE" sz="2300" u="sng" dirty="0" smtClean="0"/>
              <a:t>nicht zuzuordnen </a:t>
            </a:r>
            <a:r>
              <a:rPr lang="de-DE" sz="2300" dirty="0" smtClean="0"/>
              <a:t>waren.</a:t>
            </a:r>
          </a:p>
          <a:p>
            <a:pPr marL="804863" lvl="1" indent="0">
              <a:spcAft>
                <a:spcPts val="1200"/>
              </a:spcAft>
              <a:buNone/>
            </a:pPr>
            <a:r>
              <a:rPr lang="de-DE" sz="2300" dirty="0"/>
              <a:t>Dieser Stapelgruppe sind auch die weißen     Stimmzettelumschläge zuzuordnen, die mehr                                   als einen Stimmzettel enthalten.</a:t>
            </a:r>
          </a:p>
          <a:p>
            <a:pPr marL="804863" lvl="1" indent="0">
              <a:spcAft>
                <a:spcPts val="1200"/>
              </a:spcAft>
              <a:buNone/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1900" b="1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437" y="2268463"/>
            <a:ext cx="2892847" cy="468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8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Auszählen der Stapelgruppen 1 und 3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Auszählung der Stimmzettel aller Stapel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ermittelten Zahl auf das zugehörige Sortierblatt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r="6351" b="5240"/>
          <a:stretch/>
        </p:blipFill>
        <p:spPr>
          <a:xfrm>
            <a:off x="2055462" y="3546964"/>
            <a:ext cx="3251988" cy="320378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6282804" y="4140671"/>
            <a:ext cx="41044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u="sng" dirty="0" smtClean="0"/>
              <a:t>Hinweis:</a:t>
            </a:r>
          </a:p>
          <a:p>
            <a:r>
              <a:rPr lang="de-DE" sz="1800" dirty="0" smtClean="0"/>
              <a:t>Gab </a:t>
            </a:r>
            <a:r>
              <a:rPr lang="de-DE" sz="1800" dirty="0"/>
              <a:t>es in der </a:t>
            </a:r>
            <a:r>
              <a:rPr lang="de-DE" sz="1800" b="1" dirty="0"/>
              <a:t>Stapelgruppe 3 </a:t>
            </a:r>
            <a:r>
              <a:rPr lang="de-DE" sz="1800" dirty="0"/>
              <a:t>den Sonderfall, dass ein weißer </a:t>
            </a:r>
            <a:r>
              <a:rPr lang="de-DE" sz="1800" dirty="0" smtClean="0"/>
              <a:t>Stimmzettelumschlag </a:t>
            </a:r>
            <a:r>
              <a:rPr lang="de-DE" sz="1800" b="1" dirty="0" smtClean="0"/>
              <a:t>keinen</a:t>
            </a:r>
            <a:r>
              <a:rPr lang="de-DE" sz="1800" dirty="0" smtClean="0"/>
              <a:t> </a:t>
            </a:r>
            <a:r>
              <a:rPr lang="de-DE" sz="1800" dirty="0"/>
              <a:t>Stimmzettel enthielt, so muss er wie ein </a:t>
            </a:r>
            <a:r>
              <a:rPr lang="de-DE" sz="1800" b="1" dirty="0" smtClean="0"/>
              <a:t>ungültiger (ungekennzeichneter)</a:t>
            </a:r>
            <a:r>
              <a:rPr lang="de-DE" sz="1800" dirty="0" smtClean="0"/>
              <a:t> </a:t>
            </a:r>
            <a:r>
              <a:rPr lang="de-DE" sz="1800" dirty="0"/>
              <a:t>Stimmzettel gezählt werden</a:t>
            </a:r>
            <a:r>
              <a:rPr lang="de-DE" sz="1800" dirty="0" smtClean="0"/>
              <a:t>.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14932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/>
              <a:t>9</a:t>
            </a:r>
            <a:r>
              <a:rPr lang="de-DE" sz="2800" u="sng" dirty="0" smtClean="0"/>
              <a:t>. Schritt:</a:t>
            </a:r>
            <a:r>
              <a:rPr lang="de-DE" sz="2800" dirty="0" smtClean="0"/>
              <a:t> Eintragen der Zählergebnisse der 				Stapelgruppe 1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der auf den Sortierblättern vermerkten Zählergebnisse in die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663" t="4553" r="663" b="118"/>
          <a:stretch/>
        </p:blipFill>
        <p:spPr>
          <a:xfrm>
            <a:off x="1671849" y="3655525"/>
            <a:ext cx="7560840" cy="338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9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10. Schritt:</a:t>
            </a:r>
            <a:r>
              <a:rPr lang="de-DE" sz="2800" dirty="0" smtClean="0"/>
              <a:t> Eintragen des Zählergebnisses der 				</a:t>
            </a:r>
            <a:r>
              <a:rPr lang="de-DE" sz="2800" dirty="0"/>
              <a:t> </a:t>
            </a:r>
            <a:r>
              <a:rPr lang="de-DE" sz="2800" dirty="0" smtClean="0"/>
              <a:t> Stapelgruppe 3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Eintragung des auf dem Sortierblatt vermerkten Zählergebnisses in die 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t="1462"/>
          <a:stretch/>
        </p:blipFill>
        <p:spPr>
          <a:xfrm>
            <a:off x="1349441" y="3636615"/>
            <a:ext cx="8205656" cy="346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11. Schritt:</a:t>
            </a:r>
            <a:r>
              <a:rPr lang="de-DE" sz="2800" dirty="0" smtClean="0"/>
              <a:t> Sortieren und Auszählen der Stapelgruppe 2 - 		  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11. Schritt auslegen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Zweitstimmen</a:t>
            </a:r>
            <a:r>
              <a:rPr lang="de-DE" sz="2300" dirty="0" smtClean="0"/>
              <a:t> (rechte Seite des Stimmzettels)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9" t="33667" r="7500" b="41572"/>
          <a:stretch/>
        </p:blipFill>
        <p:spPr>
          <a:xfrm>
            <a:off x="1544613" y="3276575"/>
            <a:ext cx="7815312" cy="18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11. Schritt:</a:t>
            </a:r>
            <a:r>
              <a:rPr lang="de-DE" sz="2800" dirty="0" smtClean="0"/>
              <a:t> Sortieren und Auszählen der Stapelgruppe 2 - 		  Zweitstimmen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die </a:t>
            </a:r>
            <a:r>
              <a:rPr lang="de-DE" sz="2300" dirty="0" smtClean="0"/>
              <a:t>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596" t="648" r="-1"/>
          <a:stretch/>
        </p:blipFill>
        <p:spPr>
          <a:xfrm>
            <a:off x="1467170" y="3636615"/>
            <a:ext cx="7627867" cy="349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0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12. Schritt:</a:t>
            </a:r>
            <a:r>
              <a:rPr lang="de-DE" sz="2800" dirty="0" smtClean="0"/>
              <a:t> Sortieren und Auszählen der Stapelgruppe 2 - 		  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Sortierblätter für den 12. Schritt auslegen</a:t>
            </a:r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Zuordnung der Stimmzettel zu den Sortierblättern anhand der </a:t>
            </a:r>
            <a:r>
              <a:rPr lang="de-DE" sz="2300" u="sng" dirty="0" smtClean="0"/>
              <a:t>Erststimmen</a:t>
            </a:r>
            <a:r>
              <a:rPr lang="de-DE" sz="2300" dirty="0" smtClean="0"/>
              <a:t> (linke Seite des Stimmzettels)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Stimmzettel je Stapel und Eintragung des Zählergebnisses auf das zugehörige Sortierblatt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7" t="32828" r="8250" b="43940"/>
          <a:stretch/>
        </p:blipFill>
        <p:spPr>
          <a:xfrm>
            <a:off x="951769" y="3348583"/>
            <a:ext cx="900100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36248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12. Schritt:</a:t>
            </a:r>
            <a:r>
              <a:rPr lang="de-DE" sz="2800" dirty="0" smtClean="0"/>
              <a:t> Sortieren und Auszählen der Stapelgruppe 2 - 		  Erststimmen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Eintragung der auf den Sortierblättern vermerkten Zählergebnisse in die </a:t>
            </a:r>
            <a:r>
              <a:rPr lang="de-DE" sz="2300" dirty="0" smtClean="0"/>
              <a:t>Erfassungstabelle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t="1792"/>
          <a:stretch/>
        </p:blipFill>
        <p:spPr>
          <a:xfrm>
            <a:off x="1513494" y="3590851"/>
            <a:ext cx="7535220" cy="350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4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537028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13. Schritt:</a:t>
            </a:r>
            <a:r>
              <a:rPr lang="de-DE" sz="2800" dirty="0" smtClean="0"/>
              <a:t> Sortieren und Auszählen der Stapelgruppe 4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 jeden Stimmzettel muss ein Beschluss gefasst werden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Beschluss wird auf der Rückseite jedes Stimmzettels vermerkt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Zählung der Stimmen und Eintragung in die Erfassungstabelle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19" y="4186596"/>
            <a:ext cx="1701009" cy="275746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1010" t="1722"/>
          <a:stretch/>
        </p:blipFill>
        <p:spPr>
          <a:xfrm>
            <a:off x="3172959" y="3996655"/>
            <a:ext cx="6723745" cy="31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3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</a:t>
            </a:r>
            <a:r>
              <a:rPr lang="de-DE" sz="4000" dirty="0" smtClean="0"/>
              <a:t>Briefwahlergebnisses</a:t>
            </a:r>
            <a:endParaRPr lang="de-DE" sz="4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14.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Spaltensummen für ZS I, ZS II und ZS </a:t>
            </a:r>
            <a:r>
              <a:rPr lang="de-DE" sz="2300" dirty="0" smtClean="0"/>
              <a:t>III und Eintragung bei </a:t>
            </a:r>
            <a:r>
              <a:rPr lang="de-DE" sz="2300" b="1" dirty="0" smtClean="0"/>
              <a:t>D</a:t>
            </a:r>
            <a:r>
              <a:rPr lang="de-DE" sz="2300" dirty="0" smtClean="0"/>
              <a:t> (gültige Erststimmen insgesamt) 	           und </a:t>
            </a:r>
            <a:r>
              <a:rPr lang="de-DE" sz="2300" b="1" dirty="0" smtClean="0"/>
              <a:t>F</a:t>
            </a:r>
            <a:r>
              <a:rPr lang="de-DE" sz="2300" dirty="0" smtClean="0"/>
              <a:t> (gültige Zweitstimmen insgesamt).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308" y="3492599"/>
            <a:ext cx="68865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0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14.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Bildung </a:t>
            </a:r>
            <a:r>
              <a:rPr lang="de-DE" sz="2300" dirty="0"/>
              <a:t>der </a:t>
            </a:r>
            <a:r>
              <a:rPr lang="de-DE" sz="2300" dirty="0" smtClean="0"/>
              <a:t>Zeilensummen </a:t>
            </a:r>
            <a:r>
              <a:rPr lang="de-DE" sz="2300" dirty="0"/>
              <a:t>für </a:t>
            </a:r>
            <a:r>
              <a:rPr lang="de-DE" sz="2300" b="1" dirty="0" smtClean="0"/>
              <a:t>C</a:t>
            </a:r>
            <a:r>
              <a:rPr lang="de-DE" sz="2300" dirty="0" smtClean="0"/>
              <a:t> und </a:t>
            </a:r>
            <a:r>
              <a:rPr lang="de-DE" sz="2300" b="1" dirty="0" smtClean="0"/>
              <a:t>E</a:t>
            </a:r>
            <a:r>
              <a:rPr lang="de-DE" sz="2300" dirty="0" smtClean="0"/>
              <a:t> sowie für </a:t>
            </a:r>
            <a:r>
              <a:rPr lang="de-DE" sz="2300" b="1" dirty="0" smtClean="0"/>
              <a:t>D1, D2, D3 … </a:t>
            </a:r>
            <a:r>
              <a:rPr lang="de-DE" sz="2300" dirty="0" smtClean="0"/>
              <a:t>und </a:t>
            </a:r>
            <a:r>
              <a:rPr lang="de-DE" sz="2300" b="1" dirty="0" smtClean="0"/>
              <a:t>F1, F2, F3 … </a:t>
            </a:r>
            <a:r>
              <a:rPr lang="de-DE" sz="2300" dirty="0" smtClean="0"/>
              <a:t>und Eintragung in Spalte „Insgesamt – Summe ZS I bis ZS III“.</a:t>
            </a: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60" y="3348583"/>
            <a:ext cx="772885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5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/>
              <a:t>4. 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10081120" cy="572452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14. Schritt:</a:t>
            </a:r>
            <a:r>
              <a:rPr lang="de-DE" sz="2800" dirty="0" smtClean="0"/>
              <a:t> Summen bilden und Kontrollrechnungen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Kontrollrechnungen in Erfassungstabelle im </a:t>
            </a:r>
            <a:r>
              <a:rPr lang="de-DE" sz="2300" dirty="0" smtClean="0"/>
              <a:t>rechten </a:t>
            </a:r>
            <a:r>
              <a:rPr lang="de-DE" sz="2300" dirty="0"/>
              <a:t>Blatt </a:t>
            </a:r>
            <a:r>
              <a:rPr lang="de-DE" sz="2300" dirty="0" smtClean="0"/>
              <a:t>oben eintragen: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Kontrollrechnung 1: Summe der Erststimmen (</a:t>
            </a:r>
            <a:r>
              <a:rPr lang="de-DE" sz="1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lvl="2">
              <a:spcAft>
                <a:spcPts val="1200"/>
              </a:spcAft>
            </a:pPr>
            <a:r>
              <a:rPr lang="de-DE" sz="1900" dirty="0"/>
              <a:t>Kontrollrechnung 2: Summe der </a:t>
            </a:r>
            <a:r>
              <a:rPr lang="de-DE" sz="1900" dirty="0" smtClean="0"/>
              <a:t>Zweitstimmen (</a:t>
            </a:r>
            <a:r>
              <a:rPr lang="de-DE" sz="19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de-DE" sz="1900" dirty="0" smtClean="0"/>
              <a:t> + </a:t>
            </a:r>
            <a:r>
              <a:rPr lang="de-DE" sz="19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de-DE" sz="1900" dirty="0" smtClean="0"/>
              <a:t> = </a:t>
            </a:r>
            <a:r>
              <a:rPr lang="de-DE" sz="1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de-DE" sz="1900" dirty="0" smtClean="0"/>
              <a:t>)</a:t>
            </a:r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674292" y="3924647"/>
            <a:ext cx="6720682" cy="3240360"/>
            <a:chOff x="2042600" y="3973957"/>
            <a:chExt cx="6504658" cy="3119042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600" y="3973957"/>
              <a:ext cx="6488323" cy="3119042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 bwMode="auto">
            <a:xfrm>
              <a:off x="6138788" y="4340523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8043202" y="4342619"/>
              <a:ext cx="504056" cy="432742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Rechteck 6"/>
            <p:cNvSpPr/>
            <p:nvPr/>
          </p:nvSpPr>
          <p:spPr bwMode="auto">
            <a:xfrm>
              <a:off x="5207791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1" name="Rechteck 10"/>
            <p:cNvSpPr/>
            <p:nvPr/>
          </p:nvSpPr>
          <p:spPr bwMode="auto">
            <a:xfrm>
              <a:off x="5749698" y="4448882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2" name="Rechteck 11"/>
            <p:cNvSpPr/>
            <p:nvPr/>
          </p:nvSpPr>
          <p:spPr bwMode="auto">
            <a:xfrm>
              <a:off x="7110237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hteck 12"/>
            <p:cNvSpPr/>
            <p:nvPr/>
          </p:nvSpPr>
          <p:spPr bwMode="auto">
            <a:xfrm>
              <a:off x="7650956" y="4459445"/>
              <a:ext cx="282925" cy="216024"/>
            </a:xfrm>
            <a:prstGeom prst="rect">
              <a:avLst/>
            </a:prstGeom>
            <a:noFill/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8544330" y="2736941"/>
            <a:ext cx="211813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900" dirty="0" smtClean="0"/>
              <a:t>Bei Differenz: Fehlersuche gemäß</a:t>
            </a:r>
          </a:p>
          <a:p>
            <a:r>
              <a:rPr lang="de-DE" sz="1900" smtClean="0"/>
              <a:t>Seite </a:t>
            </a:r>
            <a:r>
              <a:rPr lang="de-DE" sz="1900" smtClean="0"/>
              <a:t>31 </a:t>
            </a:r>
            <a:r>
              <a:rPr lang="de-DE" sz="1900" dirty="0" smtClean="0"/>
              <a:t>der Auszählanleitung</a:t>
            </a:r>
            <a:endParaRPr lang="de-DE" sz="1900" dirty="0"/>
          </a:p>
        </p:txBody>
      </p:sp>
      <p:sp>
        <p:nvSpPr>
          <p:cNvPr id="15" name="Geschweifte Klammer rechts 14"/>
          <p:cNvSpPr/>
          <p:nvPr/>
        </p:nvSpPr>
        <p:spPr bwMode="auto">
          <a:xfrm>
            <a:off x="7996037" y="2943955"/>
            <a:ext cx="579225" cy="1080121"/>
          </a:xfrm>
          <a:prstGeom prst="rightBrace">
            <a:avLst>
              <a:gd name="adj1" fmla="val 8333"/>
              <a:gd name="adj2" fmla="val 4746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003" y="3938187"/>
            <a:ext cx="2167972" cy="105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6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636" y="3681620"/>
            <a:ext cx="5953320" cy="35192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22164" y="1476375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15. Schritt:</a:t>
            </a:r>
            <a:r>
              <a:rPr lang="de-DE" sz="2800" dirty="0" smtClean="0"/>
              <a:t> Übermitteln der Schnellmeldung an die 			   Wahlbehörde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nach fehlerfreier Kontrollrechnung: </a:t>
            </a:r>
            <a:r>
              <a:rPr lang="de-DE" sz="2300" u="sng" dirty="0" smtClean="0"/>
              <a:t>unverzüglich</a:t>
            </a:r>
            <a:r>
              <a:rPr lang="de-DE" sz="2300" dirty="0" smtClean="0"/>
              <a:t> telefonische Durchgabe der in der Erfassungstabelle </a:t>
            </a:r>
            <a:r>
              <a:rPr lang="de-DE" sz="2300" u="sng" dirty="0" smtClean="0"/>
              <a:t>rot umrandeten </a:t>
            </a:r>
            <a:r>
              <a:rPr lang="de-DE" sz="2300" u="sng" dirty="0"/>
              <a:t>Felder </a:t>
            </a:r>
            <a:r>
              <a:rPr lang="de-DE" sz="2300" dirty="0"/>
              <a:t>an die Wahlbehörde (</a:t>
            </a:r>
            <a:r>
              <a:rPr lang="de-DE" sz="2300" dirty="0" smtClean="0"/>
              <a:t>Wahlbezirksnummer und Ergebnisse)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marL="498475" lvl="1" indent="0">
              <a:spcAft>
                <a:spcPts val="1200"/>
              </a:spcAft>
              <a:buNone/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  <p:sp>
        <p:nvSpPr>
          <p:cNvPr id="6" name="Textfeld 5"/>
          <p:cNvSpPr txBox="1"/>
          <p:nvPr/>
        </p:nvSpPr>
        <p:spPr>
          <a:xfrm>
            <a:off x="7650956" y="4860751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i="1" u="sng" dirty="0"/>
              <a:t>Hinweis:</a:t>
            </a:r>
            <a:r>
              <a:rPr lang="de-DE" sz="1800" i="1" dirty="0"/>
              <a:t> Bei </a:t>
            </a:r>
            <a:r>
              <a:rPr lang="de-DE" sz="1800" i="1" dirty="0" err="1"/>
              <a:t>unplausibler</a:t>
            </a:r>
            <a:r>
              <a:rPr lang="de-DE" sz="1800" i="1" dirty="0"/>
              <a:t> Kontrollrechnung zunächst das zuletzt gezählte </a:t>
            </a:r>
            <a:r>
              <a:rPr lang="de-DE" sz="1800" i="1" dirty="0" smtClean="0"/>
              <a:t>Ergebnis melden </a:t>
            </a:r>
            <a:r>
              <a:rPr lang="de-DE" sz="1800" i="1" dirty="0"/>
              <a:t>und anschließend Fehler </a:t>
            </a:r>
            <a:r>
              <a:rPr lang="de-DE" sz="1800" i="1" dirty="0" smtClean="0"/>
              <a:t>suchen!</a:t>
            </a:r>
            <a:endParaRPr lang="de-DE" sz="1800" i="1" dirty="0"/>
          </a:p>
        </p:txBody>
      </p:sp>
      <p:sp>
        <p:nvSpPr>
          <p:cNvPr id="16" name="Pfeil nach rechts 15"/>
          <p:cNvSpPr/>
          <p:nvPr/>
        </p:nvSpPr>
        <p:spPr bwMode="auto">
          <a:xfrm rot="2719670">
            <a:off x="2198748" y="3688252"/>
            <a:ext cx="330196" cy="195257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Pfeil nach rechts 16"/>
          <p:cNvSpPr/>
          <p:nvPr/>
        </p:nvSpPr>
        <p:spPr bwMode="auto">
          <a:xfrm rot="5400000" flipH="1">
            <a:off x="3128941" y="6898608"/>
            <a:ext cx="330242" cy="20961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Pfeil nach rechts 17"/>
          <p:cNvSpPr/>
          <p:nvPr/>
        </p:nvSpPr>
        <p:spPr bwMode="auto">
          <a:xfrm rot="5400000" flipH="1">
            <a:off x="7158595" y="6729379"/>
            <a:ext cx="330242" cy="20961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12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152E-6 -4.7722E-6 L -0.00282 -0.194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974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152E-6 -4.7722E-6 L -0.00282 -0.194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97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2324" y="215900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4. </a:t>
            </a:r>
            <a:r>
              <a:rPr lang="de-DE" sz="4000" dirty="0"/>
              <a:t>Ermittlung des Briefwahlergebnisses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u="sng" dirty="0" smtClean="0"/>
              <a:t>16. Schritt:</a:t>
            </a:r>
            <a:r>
              <a:rPr lang="de-DE" sz="2800" dirty="0" smtClean="0"/>
              <a:t> Übertragen der Werte in die 					  Wahlniederschrift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Übertragung aller Werte aus der Erfassungstabelle in die Wahlniederschrift (Abschnitt 4) durch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b="1" dirty="0" smtClean="0"/>
              <a:t>Kontrolle</a:t>
            </a:r>
            <a:r>
              <a:rPr lang="de-DE" sz="2300" dirty="0" smtClean="0"/>
              <a:t> der Richtigkeit der übertragenen Werte durch anderes </a:t>
            </a:r>
            <a:r>
              <a:rPr lang="de-DE" sz="2300" dirty="0" err="1" smtClean="0"/>
              <a:t>MdBW</a:t>
            </a:r>
            <a:endParaRPr lang="de-DE" sz="2300" dirty="0" smtClean="0"/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Abzeichnung etwaiger Korrekturen durch die schriftführende Person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Wahlniederschrift ist abschließend von </a:t>
            </a:r>
            <a:r>
              <a:rPr lang="de-DE" sz="2300" b="1" dirty="0" smtClean="0"/>
              <a:t>allen</a:t>
            </a:r>
            <a:r>
              <a:rPr lang="de-DE" sz="2300" dirty="0" smtClean="0"/>
              <a:t> </a:t>
            </a:r>
            <a:r>
              <a:rPr lang="de-DE" sz="2300" dirty="0" err="1" smtClean="0"/>
              <a:t>MdBW</a:t>
            </a:r>
            <a:r>
              <a:rPr lang="de-DE" sz="2300" dirty="0" smtClean="0"/>
              <a:t> zu </a:t>
            </a:r>
            <a:r>
              <a:rPr lang="de-DE" sz="2300" b="1" dirty="0" smtClean="0"/>
              <a:t>unterschreiben</a:t>
            </a:r>
          </a:p>
          <a:p>
            <a:pPr lvl="1">
              <a:spcAft>
                <a:spcPts val="1200"/>
              </a:spcAft>
            </a:pPr>
            <a:endParaRPr lang="de-DE" sz="2300" b="1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89640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5. Abschlussarbeiten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467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Ordnung und Verpackung </a:t>
            </a:r>
            <a:r>
              <a:rPr lang="de-DE" sz="2800" dirty="0"/>
              <a:t>aller </a:t>
            </a:r>
            <a:r>
              <a:rPr lang="de-DE" sz="2800" dirty="0" smtClean="0"/>
              <a:t>Wahlunterlagen: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1: gültige Stimmzettel nach Erststimme geordnet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2: Stimmzettel nur mit Zweitstimme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3: ungekennzeichnete Stimmzettel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4: gültige Wahlscheine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Paket 5: leer abgegebene Stimmzettelumschläge</a:t>
            </a:r>
          </a:p>
          <a:p>
            <a:pPr>
              <a:spcAft>
                <a:spcPts val="1200"/>
              </a:spcAft>
            </a:pPr>
            <a:r>
              <a:rPr lang="de-DE" sz="2800" dirty="0" smtClean="0"/>
              <a:t>alle Pakete sind </a:t>
            </a:r>
            <a:r>
              <a:rPr lang="de-DE" sz="2800" dirty="0"/>
              <a:t>zu versiegeln und </a:t>
            </a:r>
            <a:r>
              <a:rPr lang="de-DE" sz="2800" dirty="0" smtClean="0"/>
              <a:t>mit Nummer des Briefwahlbezirks sowie </a:t>
            </a:r>
            <a:r>
              <a:rPr lang="de-DE" sz="2800" dirty="0"/>
              <a:t>Inhaltsangabe zu versehen</a:t>
            </a:r>
          </a:p>
          <a:p>
            <a:pPr>
              <a:spcAft>
                <a:spcPts val="1200"/>
              </a:spcAft>
            </a:pPr>
            <a:endParaRPr lang="de-DE" sz="2800" dirty="0" smtClean="0"/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208571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962325" y="252239"/>
            <a:ext cx="5688632" cy="1260475"/>
          </a:xfrm>
        </p:spPr>
        <p:txBody>
          <a:bodyPr anchor="ctr" anchorCtr="0"/>
          <a:lstStyle/>
          <a:p>
            <a:r>
              <a:rPr lang="de-DE" sz="4000" dirty="0" smtClean="0"/>
              <a:t>5. Abschlussarbeiten</a:t>
            </a:r>
            <a:endParaRPr lang="de-DE" sz="400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4988" y="1763713"/>
            <a:ext cx="9492232" cy="4991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/>
              <a:t>Übergabe aller Unterlagen und Pakete an Wahlbehörde:</a:t>
            </a:r>
          </a:p>
          <a:p>
            <a:pPr lvl="1">
              <a:spcAft>
                <a:spcPts val="1200"/>
              </a:spcAft>
            </a:pPr>
            <a:r>
              <a:rPr lang="de-DE" sz="2300" dirty="0"/>
              <a:t>Wahlniederschrift mit </a:t>
            </a:r>
            <a:r>
              <a:rPr lang="de-DE" sz="2300" dirty="0" smtClean="0"/>
              <a:t>Anlagen: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Niederschrift über besondere Vorkommnisse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Stimmzettel der Stapelgruppe 4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Paket mit zurückgewiesenen nummerierten Wahlbriefen</a:t>
            </a:r>
          </a:p>
          <a:p>
            <a:pPr lvl="2">
              <a:spcAft>
                <a:spcPts val="1200"/>
              </a:spcAft>
            </a:pPr>
            <a:r>
              <a:rPr lang="de-DE" sz="1900" dirty="0" smtClean="0"/>
              <a:t>Auszählanleitung und Erfassungstabelle</a:t>
            </a:r>
            <a:endParaRPr lang="de-DE" sz="1900" dirty="0"/>
          </a:p>
          <a:p>
            <a:pPr lvl="1">
              <a:spcAft>
                <a:spcPts val="1200"/>
              </a:spcAft>
            </a:pPr>
            <a:r>
              <a:rPr lang="de-DE" sz="2300" dirty="0"/>
              <a:t>Pakete 1 – 5</a:t>
            </a:r>
          </a:p>
          <a:p>
            <a:pPr lvl="1">
              <a:spcAft>
                <a:spcPts val="1200"/>
              </a:spcAft>
            </a:pPr>
            <a:r>
              <a:rPr lang="de-DE" sz="2300" dirty="0" smtClean="0"/>
              <a:t>sonstige </a:t>
            </a:r>
            <a:r>
              <a:rPr lang="de-DE" sz="2300" dirty="0"/>
              <a:t>zur Verfügung gestellte Unterlagen und Gegenstände</a:t>
            </a:r>
          </a:p>
          <a:p>
            <a:pPr lvl="1">
              <a:spcAft>
                <a:spcPts val="1200"/>
              </a:spcAft>
            </a:pPr>
            <a:endParaRPr lang="de-DE" sz="2300" dirty="0" smtClean="0"/>
          </a:p>
          <a:p>
            <a:pPr lvl="1">
              <a:spcAft>
                <a:spcPts val="1200"/>
              </a:spcAft>
            </a:pP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16524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/>
              <a:t>Abschließender Hinweis zu Wahlbeobachtern:</a:t>
            </a:r>
          </a:p>
          <a:p>
            <a:pPr marL="0" indent="0" algn="ctr">
              <a:buNone/>
            </a:pPr>
            <a:endParaRPr lang="de-DE" sz="4000" b="1" dirty="0"/>
          </a:p>
          <a:p>
            <a:pPr marL="0" indent="0" algn="ctr">
              <a:buNone/>
            </a:pPr>
            <a:r>
              <a:rPr lang="de-DE" dirty="0"/>
              <a:t>Es ist </a:t>
            </a:r>
            <a:r>
              <a:rPr lang="de-DE"/>
              <a:t>nicht </a:t>
            </a:r>
            <a:r>
              <a:rPr lang="de-DE" smtClean="0"/>
              <a:t>erlaubt, </a:t>
            </a:r>
            <a:r>
              <a:rPr lang="de-DE" dirty="0"/>
              <a:t>Niederschriften oder Schnellmeldungen zu fotografieren 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4760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de-DE" sz="4000" b="1" dirty="0" smtClean="0"/>
              <a:t>Herzlichen Dank </a:t>
            </a:r>
            <a:r>
              <a:rPr lang="de-DE" dirty="0" smtClean="0"/>
              <a:t>für Ihr Mitwirken</a:t>
            </a:r>
          </a:p>
          <a:p>
            <a:pPr marL="0" indent="0" algn="ctr">
              <a:buNone/>
            </a:pPr>
            <a:r>
              <a:rPr lang="de-DE" dirty="0" smtClean="0"/>
              <a:t>als Mitglied </a:t>
            </a:r>
            <a:r>
              <a:rPr lang="de-DE" smtClean="0"/>
              <a:t>des Briefwahlvorstandes</a:t>
            </a: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bei der Bundestagswahl!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30.01.2025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smtClean="0"/>
              <a:t>Schulung Wahlvorstände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63828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5-folienmaster2012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53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2053</Words>
  <Application>Microsoft Office PowerPoint</Application>
  <PresentationFormat>Benutzerdefiniert</PresentationFormat>
  <Paragraphs>322</Paragraphs>
  <Slides>45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50" baseType="lpstr">
      <vt:lpstr>Arial</vt:lpstr>
      <vt:lpstr>Arial Narrow</vt:lpstr>
      <vt:lpstr>Calibri</vt:lpstr>
      <vt:lpstr>Symbol</vt:lpstr>
      <vt:lpstr>05-folienmaster2012</vt:lpstr>
      <vt:lpstr>Bundestagswahl 2025</vt:lpstr>
      <vt:lpstr>Inhalt der Schulung</vt:lpstr>
      <vt:lpstr>PowerPoint-Präsentation</vt:lpstr>
      <vt:lpstr>1. Aufgaben des Briefwahlvorstandes</vt:lpstr>
      <vt:lpstr>1. Aufgaben des Briefwahlvorstandes</vt:lpstr>
      <vt:lpstr>1. Aufgaben des Briefwahlvorstandes</vt:lpstr>
      <vt:lpstr>1. Aufgaben des Briefwahlvorstandes</vt:lpstr>
      <vt:lpstr>PowerPoint-Präsentation</vt:lpstr>
      <vt:lpstr>2. Vorbereitung</vt:lpstr>
      <vt:lpstr>2. Vorbereitung</vt:lpstr>
      <vt:lpstr>2. Vorbereitung</vt:lpstr>
      <vt:lpstr>2. Vorbereitung</vt:lpstr>
      <vt:lpstr>PowerPoint-Präsentation</vt:lpstr>
      <vt:lpstr>3. Vorbehandlung der Wahlbriefe</vt:lpstr>
      <vt:lpstr>3. Vorbehandlung der Wahlbriefe</vt:lpstr>
      <vt:lpstr>3. Vorbehandlung der Wahlbriefe</vt:lpstr>
      <vt:lpstr>3. Vorbehandlung der Wahlbriefe</vt:lpstr>
      <vt:lpstr>3. Vorbehandlung der Wahlbriefe</vt:lpstr>
      <vt:lpstr>3. Vorbehandlung der Wahlbriefe</vt:lpstr>
      <vt:lpstr>3. Vorbehandlung der Wahlbriefe</vt:lpstr>
      <vt:lpstr>3. Vorbehandlung der Wahlbriefe</vt:lpstr>
      <vt:lpstr>PowerPoint-Präsentation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4. Ermittlung des Briefwahlergebnisses</vt:lpstr>
      <vt:lpstr>PowerPoint-Präsentation</vt:lpstr>
      <vt:lpstr>5. Abschlussarbeiten</vt:lpstr>
      <vt:lpstr>5. Abschlussarbeiten</vt:lpstr>
      <vt:lpstr>PowerPoint-Präsentation</vt:lpstr>
      <vt:lpstr>PowerPoint-Präsentation</vt:lpstr>
    </vt:vector>
  </TitlesOfParts>
  <Company>ZIT-BB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Cain, Bettina</dc:creator>
  <cp:lastModifiedBy>Voeltz, Justin</cp:lastModifiedBy>
  <cp:revision>295</cp:revision>
  <dcterms:created xsi:type="dcterms:W3CDTF">2016-11-09T11:44:35Z</dcterms:created>
  <dcterms:modified xsi:type="dcterms:W3CDTF">2025-01-30T11:04:39Z</dcterms:modified>
</cp:coreProperties>
</file>