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2"/>
  </p:notesMasterIdLst>
  <p:handoutMasterIdLst>
    <p:handoutMasterId r:id="rId43"/>
  </p:handoutMasterIdLst>
  <p:sldIdLst>
    <p:sldId id="256" r:id="rId2"/>
    <p:sldId id="287" r:id="rId3"/>
    <p:sldId id="300" r:id="rId4"/>
    <p:sldId id="258" r:id="rId5"/>
    <p:sldId id="270" r:id="rId6"/>
    <p:sldId id="269" r:id="rId7"/>
    <p:sldId id="267" r:id="rId8"/>
    <p:sldId id="268" r:id="rId9"/>
    <p:sldId id="301" r:id="rId10"/>
    <p:sldId id="259" r:id="rId11"/>
    <p:sldId id="278" r:id="rId12"/>
    <p:sldId id="277" r:id="rId13"/>
    <p:sldId id="271" r:id="rId14"/>
    <p:sldId id="281" r:id="rId15"/>
    <p:sldId id="302" r:id="rId16"/>
    <p:sldId id="279" r:id="rId17"/>
    <p:sldId id="305" r:id="rId18"/>
    <p:sldId id="260" r:id="rId19"/>
    <p:sldId id="306" r:id="rId20"/>
    <p:sldId id="265" r:id="rId21"/>
    <p:sldId id="297" r:id="rId22"/>
    <p:sldId id="282" r:id="rId23"/>
    <p:sldId id="298" r:id="rId24"/>
    <p:sldId id="283" r:id="rId25"/>
    <p:sldId id="262" r:id="rId26"/>
    <p:sldId id="290" r:id="rId27"/>
    <p:sldId id="291" r:id="rId28"/>
    <p:sldId id="294" r:id="rId29"/>
    <p:sldId id="296" r:id="rId30"/>
    <p:sldId id="307" r:id="rId31"/>
    <p:sldId id="341" r:id="rId32"/>
    <p:sldId id="342" r:id="rId33"/>
    <p:sldId id="343" r:id="rId34"/>
    <p:sldId id="344" r:id="rId35"/>
    <p:sldId id="351" r:id="rId36"/>
    <p:sldId id="352" r:id="rId37"/>
    <p:sldId id="353" r:id="rId38"/>
    <p:sldId id="354" r:id="rId39"/>
    <p:sldId id="332" r:id="rId40"/>
    <p:sldId id="355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07" autoAdjust="0"/>
    <p:restoredTop sz="94660"/>
  </p:normalViewPr>
  <p:slideViewPr>
    <p:cSldViewPr snapToGrid="0">
      <p:cViewPr>
        <p:scale>
          <a:sx n="118" d="100"/>
          <a:sy n="118" d="100"/>
        </p:scale>
        <p:origin x="150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/>
              <a:t>Kontrolle über die Einhaltung der zulässigen Höchstgeschwindigkeit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A64DD-8B92-4443-8FC4-0DBE16A156F6}" type="datetimeFigureOut">
              <a:rPr lang="de-DE" smtClean="0"/>
              <a:t>17.03.2026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402E84-2F4B-4560-AAA4-7E0CC7A1A6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985698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/>
              <a:t>Kontrolle über die Einhaltung der zulässigen Höchstgeschwindigkeit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DB7C9-E8A7-4DB3-A518-7A828375023E}" type="datetimeFigureOut">
              <a:rPr lang="de-DE" smtClean="0"/>
              <a:t>17.03.2026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9C8CD-D4DD-4E87-ABAC-F5011566EF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418977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202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3227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2013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5469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4646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de-DE" sz="1200" dirty="0"/>
            </a:b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7373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sz="1200" i="1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sz="120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9312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6335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Hinweis:</a:t>
            </a:r>
          </a:p>
          <a:p>
            <a:r>
              <a:rPr lang="de-DE" dirty="0"/>
              <a:t>auf „(§</a:t>
            </a:r>
            <a:r>
              <a:rPr lang="de-DE" baseline="0" dirty="0"/>
              <a:t> 107a StGB)“ klicken, um den Text des Paragraphen anzuzeigen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869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i="1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0125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Hinweis:</a:t>
            </a:r>
          </a:p>
          <a:p>
            <a:r>
              <a:rPr lang="de-DE" dirty="0"/>
              <a:t>auf „(§ 56 Absatz 6 Nummer 5a BWO)“ oder „(§ 107c StGB)“ </a:t>
            </a:r>
            <a:r>
              <a:rPr lang="de-DE" baseline="0" dirty="0"/>
              <a:t>klicken, um den Text des Paragraphen anzuzeigen</a:t>
            </a:r>
            <a:br>
              <a:rPr lang="de-DE" sz="1200" dirty="0">
                <a:sym typeface="Symbol" panose="05050102010706020507" pitchFamily="18" charset="2"/>
              </a:rPr>
            </a:b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58172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Hinweis:</a:t>
            </a:r>
          </a:p>
          <a:p>
            <a:r>
              <a:rPr lang="de-DE" dirty="0"/>
              <a:t>auf „(§ 31 BWahlG)“ </a:t>
            </a:r>
            <a:r>
              <a:rPr lang="de-DE" baseline="0" dirty="0"/>
              <a:t>klicken, um den Text des Paragraphen anzuzeigen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43998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49978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6831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167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7305-B445-4E6C-8C54-C14D7D48DA8E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9482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C3BD-0BDC-40FD-92FB-C2F7EFE478EE}" type="datetime1">
              <a:rPr lang="de-DE" smtClean="0"/>
              <a:t>17.03.2026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2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D2A97-795F-4B1F-9D5B-73B7A8E94620}" type="datetime1">
              <a:rPr lang="de-DE" smtClean="0"/>
              <a:t>17.03.2026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80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2D80-AA8B-4293-BCB6-3DBAEC96EAA2}" type="datetime1">
              <a:rPr lang="de-DE" smtClean="0"/>
              <a:t>17.03.2026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4549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6348A-BB44-4164-89D3-9340F3E47850}" type="datetime1">
              <a:rPr lang="de-DE" smtClean="0"/>
              <a:t>17.03.2026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7157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135-913B-41E8-B3B2-904D61A74048}" type="datetime1">
              <a:rPr lang="de-DE" smtClean="0"/>
              <a:t>17.03.2026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8968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ABEB5-C013-4D3F-B9FA-8A94BFDC20F8}" type="datetime1">
              <a:rPr lang="de-DE" smtClean="0"/>
              <a:t>17.03.2026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4069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8D9F-763A-47F8-A51C-10C3B6270997}" type="datetime1">
              <a:rPr lang="de-DE" smtClean="0"/>
              <a:t>17.03.2026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896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2599E-D3E0-459A-B1FE-714CF763B994}" type="datetime1">
              <a:rPr lang="de-DE" smtClean="0"/>
              <a:t>17.03.2026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7554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DCD7-14AF-4753-89BC-E69977624304}" type="datetime1">
              <a:rPr lang="de-DE" smtClean="0"/>
              <a:t>17.03.2026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6234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C7903-71A5-4A45-AD13-134FEDC5E33C}" type="datetime1">
              <a:rPr lang="de-DE" smtClean="0"/>
              <a:t>17.03.2026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133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CA0F1-FA8A-42B5-A4E0-FB803672E8B9}" type="datetime1">
              <a:rPr lang="de-DE" smtClean="0"/>
              <a:t>17.03.2026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3670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A6A55-5489-411B-92F4-ADE929DAA25F}" type="datetime1">
              <a:rPr lang="de-DE" smtClean="0"/>
              <a:t>17.03.2026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0674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5CC5-BC78-4FDC-B0AE-EC043E31A1DF}" type="datetime1">
              <a:rPr lang="de-DE" smtClean="0"/>
              <a:t>17.03.2026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9706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1C292-18C0-4012-A8B6-B8263CF05369}" type="datetime1">
              <a:rPr lang="de-DE" smtClean="0"/>
              <a:t>17.03.2026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9199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4126-E6CA-488C-AD7A-22A2C9B5A8DF}" type="datetime1">
              <a:rPr lang="de-DE" smtClean="0"/>
              <a:t>17.03.2026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585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C1E09-09EC-42F6-8DA2-02D0F95596EE}" type="datetime1">
              <a:rPr lang="de-DE" smtClean="0"/>
              <a:t>17.03.2026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921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3FDA9-9BC5-4FF6-B94D-C6D8B5EF0668}" type="datetime1">
              <a:rPr lang="de-DE" smtClean="0"/>
              <a:t>17.03.2026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40AD394-8D0A-4985-B3E4-67EB4087AA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6145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wahlen@uckermark.d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Wahl der Landrätin / des Landrates des Landkreises Uckermark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595988"/>
          </a:xfrm>
        </p:spPr>
        <p:txBody>
          <a:bodyPr>
            <a:normAutofit fontScale="77500" lnSpcReduction="20000"/>
          </a:bodyPr>
          <a:lstStyle/>
          <a:p>
            <a:endParaRPr lang="de-DE" dirty="0"/>
          </a:p>
          <a:p>
            <a:r>
              <a:rPr lang="de-DE" sz="4500" dirty="0"/>
              <a:t>Wahlhandlung und Ergebnisermittlung in den </a:t>
            </a:r>
            <a:r>
              <a:rPr lang="de-DE" sz="4500" dirty="0">
                <a:latin typeface="Arial" panose="020B0604020202020204" pitchFamily="34" charset="0"/>
                <a:cs typeface="Arial" panose="020B0604020202020204" pitchFamily="34" charset="0"/>
              </a:rPr>
              <a:t>Wahllokalen</a:t>
            </a:r>
            <a:r>
              <a:rPr lang="de-DE" sz="4500" dirty="0"/>
              <a:t> am 19. April 2026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81" y="5234990"/>
            <a:ext cx="1271476" cy="140531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779ABD5-B71F-412B-A6D4-DE98ED02EFA9}"/>
              </a:ext>
            </a:extLst>
          </p:cNvPr>
          <p:cNvSpPr txBox="1"/>
          <p:nvPr/>
        </p:nvSpPr>
        <p:spPr>
          <a:xfrm>
            <a:off x="9585159" y="144379"/>
            <a:ext cx="2606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Landkreis Uckermark</a:t>
            </a:r>
          </a:p>
          <a:p>
            <a:pPr algn="ctr"/>
            <a:r>
              <a:rPr lang="de-D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Der Kreiswahlleiter -</a:t>
            </a:r>
          </a:p>
        </p:txBody>
      </p:sp>
    </p:spTree>
    <p:extLst>
      <p:ext uri="{BB962C8B-B14F-4D97-AF65-F5344CB8AC3E}">
        <p14:creationId xmlns:p14="http://schemas.microsoft.com/office/powerpoint/2010/main" val="2049807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26401" y="195820"/>
            <a:ext cx="5159540" cy="1143240"/>
          </a:xfrm>
        </p:spPr>
        <p:txBody>
          <a:bodyPr anchor="ctr" anchorCtr="0"/>
          <a:lstStyle/>
          <a:p>
            <a:r>
              <a:rPr lang="de-DE" sz="3628" dirty="0">
                <a:latin typeface="Arial" panose="020B0604020202020204" pitchFamily="34" charset="0"/>
                <a:cs typeface="Arial" panose="020B0604020202020204" pitchFamily="34" charset="0"/>
              </a:rPr>
              <a:t>Inhalt</a:t>
            </a:r>
            <a:r>
              <a:rPr lang="de-DE" sz="3628" dirty="0"/>
              <a:t> der Schulung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6515" indent="-466515">
              <a:spcAft>
                <a:spcPts val="544"/>
              </a:spcAft>
              <a:buFont typeface="+mj-lt"/>
              <a:buAutoNum type="arabicPeriod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Aufgaben des Wahlvorstandes</a:t>
            </a:r>
          </a:p>
          <a:p>
            <a:pPr marL="466515" indent="-466515">
              <a:spcAft>
                <a:spcPts val="544"/>
              </a:spcAft>
              <a:buFont typeface="+mj-lt"/>
              <a:buAutoNum type="arabicPeriod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Wahlvorbereitung</a:t>
            </a:r>
          </a:p>
          <a:p>
            <a:pPr marL="862477" lvl="1" indent="-466515">
              <a:spcBef>
                <a:spcPts val="0"/>
              </a:spcBef>
              <a:spcAft>
                <a:spcPts val="544"/>
              </a:spcAft>
              <a:buFont typeface="+mj-lt"/>
              <a:buAutoNum type="alphaLcParenR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im Wahllokal</a:t>
            </a:r>
          </a:p>
          <a:p>
            <a:pPr marL="862477" lvl="1" indent="-466515">
              <a:spcBef>
                <a:spcPts val="0"/>
              </a:spcBef>
              <a:spcAft>
                <a:spcPts val="544"/>
              </a:spcAft>
              <a:buFont typeface="+mj-lt"/>
              <a:buAutoNum type="alphaLcParenR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vor dem Wahllokal</a:t>
            </a:r>
          </a:p>
          <a:p>
            <a:pPr marL="466515" indent="-466515">
              <a:spcAft>
                <a:spcPts val="544"/>
              </a:spcAft>
              <a:buFont typeface="+mj-lt"/>
              <a:buAutoNum type="arabicPeriod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Wahlhandlung</a:t>
            </a:r>
          </a:p>
          <a:p>
            <a:pPr marL="466515" indent="-466515">
              <a:spcAft>
                <a:spcPts val="544"/>
              </a:spcAft>
              <a:buFont typeface="+mj-lt"/>
              <a:buAutoNum type="arabicPeriod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Ermittlung des Wahlergebnisses</a:t>
            </a:r>
          </a:p>
          <a:p>
            <a:pPr marL="466515" indent="-466515">
              <a:spcAft>
                <a:spcPts val="544"/>
              </a:spcAft>
              <a:buFont typeface="+mj-lt"/>
              <a:buAutoNum type="arabicPeriod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Abschlussarbeiten</a:t>
            </a:r>
          </a:p>
          <a:p>
            <a:pPr marL="466515" indent="-466515">
              <a:buFont typeface="+mj-lt"/>
              <a:buAutoNum type="arabicPeriod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6382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4000" dirty="0">
                <a:latin typeface="Arial" panose="020B0604020202020204" pitchFamily="34" charset="0"/>
                <a:cs typeface="Arial" panose="020B0604020202020204" pitchFamily="34" charset="0"/>
              </a:rPr>
              <a:t>1. Aufgaben des Wahlvorstandes</a:t>
            </a:r>
          </a:p>
        </p:txBody>
      </p:sp>
    </p:spTree>
    <p:extLst>
      <p:ext uri="{BB962C8B-B14F-4D97-AF65-F5344CB8AC3E}">
        <p14:creationId xmlns:p14="http://schemas.microsoft.com/office/powerpoint/2010/main" val="3637555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Wahlvorstand besteht aus fünf bis neun Personen: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ein/e Wahlvorsteher/in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deren/dessen Stellvertretung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eine schriftführende Person</a:t>
            </a:r>
          </a:p>
          <a:p>
            <a:pPr lvl="1"/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zwei bis sechs weitere Mitglieder</a:t>
            </a:r>
          </a:p>
          <a:p>
            <a:pPr marL="452117" lvl="1" indent="0">
              <a:spcBef>
                <a:spcPts val="0"/>
              </a:spcBef>
              <a:buNone/>
            </a:pPr>
            <a:r>
              <a:rPr lang="de-DE" sz="1451" dirty="0">
                <a:latin typeface="Arial" panose="020B0604020202020204" pitchFamily="34" charset="0"/>
                <a:cs typeface="Arial" panose="020B0604020202020204" pitchFamily="34" charset="0"/>
              </a:rPr>
              <a:t>     (darunter eine stellv. schriftführende Person)</a:t>
            </a:r>
          </a:p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Beschlussfähigkeit des Wahlvorstandes: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Beschlussfassung durch einfache Mehrheit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bei Stimmengleichheit: Stimme der Wahlvorsteherin/des Wahlvorstehers ist ausschlaggebend</a:t>
            </a:r>
          </a:p>
          <a:p>
            <a:pPr lvl="1"/>
            <a:endParaRPr lang="de-DE" sz="2086" dirty="0"/>
          </a:p>
          <a:p>
            <a:pPr marL="0" indent="0">
              <a:buNone/>
            </a:pPr>
            <a:endParaRPr lang="de-DE" sz="2540" dirty="0"/>
          </a:p>
        </p:txBody>
      </p:sp>
      <p:sp>
        <p:nvSpPr>
          <p:cNvPr id="7" name="Geschweifte Klammer rechts 6"/>
          <p:cNvSpPr/>
          <p:nvPr/>
        </p:nvSpPr>
        <p:spPr bwMode="auto">
          <a:xfrm>
            <a:off x="6814417" y="2550695"/>
            <a:ext cx="849038" cy="1792654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02794" fontAlgn="base">
              <a:spcBef>
                <a:spcPct val="0"/>
              </a:spcBef>
              <a:spcAft>
                <a:spcPct val="0"/>
              </a:spcAft>
            </a:pPr>
            <a:endParaRPr lang="de-DE" sz="1814">
              <a:latin typeface="Arial" charset="0"/>
              <a:cs typeface="Arial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7459503" y="2919377"/>
            <a:ext cx="2796727" cy="1055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Mitglieder des Wahlvorstandes (MdW)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00F12283-2178-4BF7-B4EC-AE27E9512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1. Aufgaben des Wahlvorstandes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738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Anwesenheitspflichten des Wahlvorstandes: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während der Wahlzeit von 8 Uhr bis 18 Uhr:</a:t>
            </a:r>
          </a:p>
          <a:p>
            <a:pPr marL="737210" lvl="1" indent="0">
              <a:spcAft>
                <a:spcPts val="1088"/>
              </a:spcAft>
              <a:buNone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mindestens drei MdW einschließlich Wahlvorsteher/in und schriftführender Person oder der jeweiligen Stellvertretung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während der Ermittlung und Feststellung des Wahlergebnisses nach 18 Uhr:</a:t>
            </a:r>
          </a:p>
          <a:p>
            <a:pPr marL="737210" lvl="1" indent="0">
              <a:spcAft>
                <a:spcPts val="1088"/>
              </a:spcAft>
              <a:buNone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möglichst alle, mindestens jedoch fünf MdW einschließlich Wahlvorsteher/in und schriftführender Person oder der jeweiligen Stellvertretung</a:t>
            </a:r>
          </a:p>
        </p:txBody>
      </p:sp>
      <p:sp>
        <p:nvSpPr>
          <p:cNvPr id="11" name="Titel 9">
            <a:extLst>
              <a:ext uri="{FF2B5EF4-FFF2-40B4-BE49-F238E27FC236}">
                <a16:creationId xmlns:a16="http://schemas.microsoft.com/office/drawing/2014/main" id="{4AA7614A-F2F4-4E9D-9250-14171B501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1. Aufgaben des Wahlvorstandes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9255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Aufgaben </a:t>
            </a:r>
            <a:r>
              <a:rPr lang="de-DE" sz="254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Wahlvorsteher/in</a:t>
            </a: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 (und Stellvertretung):</a:t>
            </a:r>
            <a:endParaRPr lang="de-DE" sz="217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Verteilung der Aufgaben auf die MdW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Verpflichtung der MdW zur unparteiischen Wahrnehmung des Amtes und zur Verschwiegenheit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Beaufsichtigung über ordnungsgemäße Stimmabgabe im Wahllokal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Korrektur des Wahlberechtigtenverzeichnisses, falls notwendig</a:t>
            </a:r>
            <a:b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(zum Beispiel bei nachträglich ausgestellten Wahlscheinen)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Übermittlung der Bereitschafts- und Schnellmeldung an die Wahlbehörde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BCB3E0FA-A9FF-44CD-A2C2-B0DACE09B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1. Aufgaben des Wahlvorstandes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2105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Aufgaben </a:t>
            </a:r>
            <a:r>
              <a:rPr lang="de-DE" sz="254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schriftführende Person</a:t>
            </a: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 (und Stellvertretung):</a:t>
            </a:r>
          </a:p>
          <a:p>
            <a:pPr lvl="1">
              <a:spcAft>
                <a:spcPts val="1088"/>
              </a:spcAft>
            </a:pPr>
            <a:endParaRPr lang="de-DE" sz="217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Betreuung des Wahlberechtigtenverzeichnisses:</a:t>
            </a:r>
          </a:p>
          <a:p>
            <a:pPr lvl="2">
              <a:spcAft>
                <a:spcPts val="1088"/>
              </a:spcAft>
            </a:pPr>
            <a:r>
              <a:rPr lang="de-DE" sz="1814" dirty="0">
                <a:latin typeface="Arial" panose="020B0604020202020204" pitchFamily="34" charset="0"/>
                <a:cs typeface="Arial" panose="020B0604020202020204" pitchFamily="34" charset="0"/>
              </a:rPr>
              <a:t>Prüfung der Wahlberechtigung der wählenden Personen</a:t>
            </a:r>
          </a:p>
          <a:p>
            <a:pPr lvl="2">
              <a:spcAft>
                <a:spcPts val="1088"/>
              </a:spcAft>
            </a:pPr>
            <a:r>
              <a:rPr lang="de-DE" sz="1814" dirty="0">
                <a:latin typeface="Arial" panose="020B0604020202020204" pitchFamily="34" charset="0"/>
                <a:cs typeface="Arial" panose="020B0604020202020204" pitchFamily="34" charset="0"/>
              </a:rPr>
              <a:t>Vermerke der Stimmabgaben im Wahlberechtigtenverzeichnis</a:t>
            </a:r>
          </a:p>
          <a:p>
            <a:pPr lvl="2">
              <a:spcAft>
                <a:spcPts val="1088"/>
              </a:spcAft>
            </a:pPr>
            <a:r>
              <a:rPr lang="de-DE" sz="1814" dirty="0">
                <a:latin typeface="Arial" panose="020B0604020202020204" pitchFamily="34" charset="0"/>
                <a:cs typeface="Arial" panose="020B0604020202020204" pitchFamily="34" charset="0"/>
              </a:rPr>
              <a:t>Zählung der Stimmabgabevermerke bei der Stimmenauszählung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Ausfüllen der Wahlniederschrift mit der Ergebnistabelle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671B7649-E4AF-4DE2-A5DE-FEBBA1BDB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1. Aufgaben des Wahlvorstandes</a:t>
            </a:r>
          </a:p>
        </p:txBody>
      </p:sp>
    </p:spTree>
    <p:extLst>
      <p:ext uri="{BB962C8B-B14F-4D97-AF65-F5344CB8AC3E}">
        <p14:creationId xmlns:p14="http://schemas.microsoft.com/office/powerpoint/2010/main" val="2185832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Aufgaben </a:t>
            </a:r>
            <a:r>
              <a:rPr lang="de-DE" sz="254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übrige MdW</a:t>
            </a: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>
              <a:spcAft>
                <a:spcPts val="1088"/>
              </a:spcAft>
            </a:pPr>
            <a:endParaRPr lang="de-DE" sz="217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Ausgabe der Stimmzettel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Prüfung der Wahlberechtigung (Wahlbenachrichtigung und/oder Personaldokument)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Sammlung der abgegebenen Wahlscheine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Zählung von Stimmen bei der Ergebnisermittlung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Unterstützung bei Beaufsichtigung der Wahlkabinen und Wahlurnen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3AE786E2-49FC-4566-9EDE-5B4DB24EF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6509" y="227384"/>
            <a:ext cx="7427493" cy="1143240"/>
          </a:xfrm>
        </p:spPr>
        <p:txBody>
          <a:bodyPr anchor="ctr" anchorCtr="0">
            <a:normAutofit/>
          </a:bodyPr>
          <a:lstStyle/>
          <a:p>
            <a:r>
              <a:rPr lang="de-DE" sz="3628" dirty="0"/>
              <a:t>1. </a:t>
            </a:r>
            <a:r>
              <a:rPr lang="de-DE" sz="3628" dirty="0">
                <a:latin typeface="Arial" panose="020B0604020202020204" pitchFamily="34" charset="0"/>
                <a:cs typeface="Arial" panose="020B0604020202020204" pitchFamily="34" charset="0"/>
              </a:rPr>
              <a:t>Aufgaben</a:t>
            </a:r>
            <a:r>
              <a:rPr lang="de-DE" sz="3628" dirty="0"/>
              <a:t> des </a:t>
            </a:r>
            <a:r>
              <a:rPr lang="de-DE" sz="3628" dirty="0">
                <a:latin typeface="Arial" panose="020B0604020202020204" pitchFamily="34" charset="0"/>
                <a:cs typeface="Arial" panose="020B0604020202020204" pitchFamily="34" charset="0"/>
              </a:rPr>
              <a:t>Wahlvorstandes</a:t>
            </a:r>
          </a:p>
        </p:txBody>
      </p:sp>
    </p:spTree>
    <p:extLst>
      <p:ext uri="{BB962C8B-B14F-4D97-AF65-F5344CB8AC3E}">
        <p14:creationId xmlns:p14="http://schemas.microsoft.com/office/powerpoint/2010/main" val="990699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de-DE" sz="4000" dirty="0">
                <a:latin typeface="Arial" panose="020B0604020202020204" pitchFamily="34" charset="0"/>
                <a:cs typeface="Arial" panose="020B0604020202020204" pitchFamily="34" charset="0"/>
              </a:rPr>
              <a:t>2. Wahlvorbereitung</a:t>
            </a:r>
          </a:p>
          <a:p>
            <a:r>
              <a:rPr lang="de-DE" sz="4000" dirty="0">
                <a:latin typeface="Arial" panose="020B0604020202020204" pitchFamily="34" charset="0"/>
                <a:cs typeface="Arial" panose="020B0604020202020204" pitchFamily="34" charset="0"/>
              </a:rPr>
              <a:t>a) im Wahllokal</a:t>
            </a:r>
          </a:p>
        </p:txBody>
      </p:sp>
    </p:spTree>
    <p:extLst>
      <p:ext uri="{BB962C8B-B14F-4D97-AF65-F5344CB8AC3E}">
        <p14:creationId xmlns:p14="http://schemas.microsoft.com/office/powerpoint/2010/main" val="3231614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vor Öffnung des Wahllokals zu klären: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Sind genügend amtliche </a:t>
            </a:r>
            <a:r>
              <a:rPr lang="de-DE" sz="2177" b="1" dirty="0">
                <a:latin typeface="Arial" panose="020B0604020202020204" pitchFamily="34" charset="0"/>
                <a:cs typeface="Arial" panose="020B0604020202020204" pitchFamily="34" charset="0"/>
              </a:rPr>
              <a:t>Stimmzettel</a:t>
            </a: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 für die wählenden Personen vorhanden?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Sind hinreichend </a:t>
            </a:r>
            <a:r>
              <a:rPr lang="de-DE" sz="2177" b="1" dirty="0">
                <a:latin typeface="Arial" panose="020B0604020202020204" pitchFamily="34" charset="0"/>
                <a:cs typeface="Arial" panose="020B0604020202020204" pitchFamily="34" charset="0"/>
              </a:rPr>
              <a:t>Wahlkabinen</a:t>
            </a: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 aufgestellt und zwar so, dass das Wahlgeheimnis gewahrt bleibt? </a:t>
            </a:r>
            <a:r>
              <a:rPr lang="de-DE" altLang="de-DE" sz="2177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 diese vom Platz der Wahlvorsteherin/des Wahlvorstehers sichtbar?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Sind ausreichend Schreibstifte vorhanden?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Reichen die aufgestellten </a:t>
            </a:r>
            <a:r>
              <a:rPr lang="de-DE" sz="2177" b="1" dirty="0">
                <a:latin typeface="Arial" panose="020B0604020202020204" pitchFamily="34" charset="0"/>
                <a:cs typeface="Arial" panose="020B0604020202020204" pitchFamily="34" charset="0"/>
              </a:rPr>
              <a:t>Wahlurnen</a:t>
            </a: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? Können sie nach der Prüfung versiegelt oder verschlossen werden?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E3EE7271-AA6B-4916-9314-B418CDFEA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2. Wahlvorbereitung</a:t>
            </a:r>
            <a:b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     a) im Wahllokal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68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vor Öffnung des Wahllokals zu klären: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Liegen das richtige </a:t>
            </a:r>
            <a:r>
              <a:rPr lang="de-DE" sz="2177" b="1" dirty="0">
                <a:latin typeface="Arial" panose="020B0604020202020204" pitchFamily="34" charset="0"/>
                <a:cs typeface="Arial" panose="020B0604020202020204" pitchFamily="34" charset="0"/>
              </a:rPr>
              <a:t>Wahlberechtigtenverzeichnis</a:t>
            </a: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 des Wahlbezirkes und die Vordrucke zur Wahlniederschrift vor?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Sind die gesetzlichen Grundlagen für die Wahl (</a:t>
            </a:r>
            <a:r>
              <a:rPr lang="de-DE" sz="2177" b="1" dirty="0">
                <a:latin typeface="Arial" panose="020B0604020202020204" pitchFamily="34" charset="0"/>
                <a:cs typeface="Arial" panose="020B0604020202020204" pitchFamily="34" charset="0"/>
              </a:rPr>
              <a:t>Kommunalwahlgesetz und Kommunalwahlverordnung)</a:t>
            </a: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 vorhanden?</a:t>
            </a:r>
          </a:p>
          <a:p>
            <a:pPr lvl="1">
              <a:spcAft>
                <a:spcPts val="1088"/>
              </a:spcAft>
            </a:pPr>
            <a:r>
              <a:rPr lang="de-DE" altLang="de-DE" sz="2177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Liegen weitere Dokumente und Hilfsmittel vor – wie z.B.:</a:t>
            </a:r>
            <a:endParaRPr lang="de-DE" altLang="de-DE" sz="1814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Aft>
                <a:spcPts val="1088"/>
              </a:spcAft>
            </a:pPr>
            <a:r>
              <a:rPr lang="de-DE" altLang="de-DE" sz="1814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Zähllisten,</a:t>
            </a:r>
          </a:p>
          <a:p>
            <a:pPr lvl="2">
              <a:spcAft>
                <a:spcPts val="1088"/>
              </a:spcAft>
            </a:pPr>
            <a:r>
              <a:rPr lang="de-DE" altLang="de-DE" sz="1814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Sortierblätter für die Zuordnung der Stimmzettel usw. </a:t>
            </a:r>
          </a:p>
        </p:txBody>
      </p:sp>
      <p:sp>
        <p:nvSpPr>
          <p:cNvPr id="8" name="Titel 6">
            <a:extLst>
              <a:ext uri="{FF2B5EF4-FFF2-40B4-BE49-F238E27FC236}">
                <a16:creationId xmlns:a16="http://schemas.microsoft.com/office/drawing/2014/main" id="{5998B5D9-3949-46DB-A44E-67C9DA039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2. Wahlvorbereitung</a:t>
            </a:r>
            <a:b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     a) im Wahllokal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185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vor Öffnung des Wahllokals zu klären: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Ist genügend Verpackungs- und Siegelmaterial zum Verpacken der Stimmzettel und Wahlscheine für die spätere Rückgabe an die Wahlbehörde vorhanden?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Ist der Ablauf der Schnellmeldung geklärt?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Liegen alle wichtigen </a:t>
            </a:r>
            <a:r>
              <a:rPr lang="de-DE" sz="2177" b="1" dirty="0">
                <a:latin typeface="Arial" panose="020B0604020202020204" pitchFamily="34" charset="0"/>
                <a:cs typeface="Arial" panose="020B0604020202020204" pitchFamily="34" charset="0"/>
              </a:rPr>
              <a:t>Rufnummern</a:t>
            </a: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 der Wahlbehörde (und ggf. des Ordnungsamtes) vor? Besteht eine direkte telefonische Verbindung, die gut hörbar und immer erreichbar ist? Ist das Handy aufgeladen und ist ein Akkuladegerät verfügbar?</a:t>
            </a:r>
          </a:p>
        </p:txBody>
      </p:sp>
      <p:sp>
        <p:nvSpPr>
          <p:cNvPr id="8" name="Titel 6">
            <a:extLst>
              <a:ext uri="{FF2B5EF4-FFF2-40B4-BE49-F238E27FC236}">
                <a16:creationId xmlns:a16="http://schemas.microsoft.com/office/drawing/2014/main" id="{C929F7C9-9F2E-4F4A-B714-86A328EFF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2. Wahlvorbereitung</a:t>
            </a:r>
            <a:b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     a) im Wahllokal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509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7117011" y="1721515"/>
            <a:ext cx="2827863" cy="4526885"/>
          </a:xfrm>
        </p:spPr>
        <p:txBody>
          <a:bodyPr anchor="ctr"/>
          <a:lstStyle/>
          <a:p>
            <a:pPr marL="0" indent="0" algn="ctr">
              <a:spcAft>
                <a:spcPts val="1088"/>
              </a:spcAft>
              <a:buNone/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Vorschlag für die Einrichtung eines Wahllokals</a:t>
            </a:r>
          </a:p>
          <a:p>
            <a:pPr marL="0" indent="0" algn="ctr">
              <a:spcAft>
                <a:spcPts val="1088"/>
              </a:spcAft>
              <a:buNone/>
            </a:pPr>
            <a:r>
              <a:rPr lang="de-DE" sz="1814" dirty="0">
                <a:latin typeface="Arial" panose="020B0604020202020204" pitchFamily="34" charset="0"/>
                <a:cs typeface="Arial" panose="020B0604020202020204" pitchFamily="34" charset="0"/>
              </a:rPr>
              <a:t>(dargestellte Sitzordnung ist bis auf die schriftführende Person nicht verbindlich)</a:t>
            </a:r>
          </a:p>
        </p:txBody>
      </p:sp>
      <p:sp>
        <p:nvSpPr>
          <p:cNvPr id="11" name="Titel 6">
            <a:extLst>
              <a:ext uri="{FF2B5EF4-FFF2-40B4-BE49-F238E27FC236}">
                <a16:creationId xmlns:a16="http://schemas.microsoft.com/office/drawing/2014/main" id="{79DFB175-ACD9-40CE-BE2E-5D1021517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2. Wahlvorbereitung</a:t>
            </a:r>
            <a:b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     a) im Wahllokal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BB7F6C-F063-40F0-9164-33A4C08C53D4}"/>
              </a:ext>
            </a:extLst>
          </p:cNvPr>
          <p:cNvGrpSpPr/>
          <p:nvPr/>
        </p:nvGrpSpPr>
        <p:grpSpPr>
          <a:xfrm>
            <a:off x="677334" y="1721515"/>
            <a:ext cx="6220312" cy="5159136"/>
            <a:chOff x="1273216" y="1301413"/>
            <a:chExt cx="6220312" cy="5159136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62BB9F44-C3E8-4336-9D40-D0C29134C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73216" y="1301413"/>
              <a:ext cx="6220312" cy="5159136"/>
            </a:xfrm>
            <a:prstGeom prst="rect">
              <a:avLst/>
            </a:prstGeom>
          </p:spPr>
        </p:pic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C74841A1-CCBA-4B54-8BD0-E48E9F6B2B24}"/>
                </a:ext>
              </a:extLst>
            </p:cNvPr>
            <p:cNvSpPr/>
            <p:nvPr/>
          </p:nvSpPr>
          <p:spPr>
            <a:xfrm>
              <a:off x="3689684" y="1930400"/>
              <a:ext cx="1428909" cy="9010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E3C69A52-646B-464C-9A63-51A7D2B0518D}"/>
                </a:ext>
              </a:extLst>
            </p:cNvPr>
            <p:cNvSpPr/>
            <p:nvPr/>
          </p:nvSpPr>
          <p:spPr>
            <a:xfrm>
              <a:off x="5823284" y="1930400"/>
              <a:ext cx="1428909" cy="9010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BEAC9298-5AC2-4798-AD7D-49F274389615}"/>
                </a:ext>
              </a:extLst>
            </p:cNvPr>
            <p:cNvSpPr/>
            <p:nvPr/>
          </p:nvSpPr>
          <p:spPr>
            <a:xfrm>
              <a:off x="5348880" y="2622213"/>
              <a:ext cx="233069" cy="1209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E23C4ABC-3F59-4437-9D3A-DC6B134F46B3}"/>
                </a:ext>
              </a:extLst>
            </p:cNvPr>
            <p:cNvSpPr/>
            <p:nvPr/>
          </p:nvSpPr>
          <p:spPr>
            <a:xfrm>
              <a:off x="5383016" y="2068519"/>
              <a:ext cx="233069" cy="1209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23612886-FEAE-4520-8022-F3108DB0667A}"/>
                </a:ext>
              </a:extLst>
            </p:cNvPr>
            <p:cNvSpPr/>
            <p:nvPr/>
          </p:nvSpPr>
          <p:spPr>
            <a:xfrm>
              <a:off x="4126938" y="1393052"/>
              <a:ext cx="2751292" cy="4633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30DA0FEE-A568-403F-81E0-EAC70AA91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3302" y="1383038"/>
              <a:ext cx="572495" cy="4691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885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2"/>
          <p:cNvSpPr txBox="1">
            <a:spLocks/>
          </p:cNvSpPr>
          <p:nvPr/>
        </p:nvSpPr>
        <p:spPr>
          <a:xfrm>
            <a:off x="475999" y="1965430"/>
            <a:ext cx="8728364" cy="1568085"/>
          </a:xfrm>
          <a:prstGeom prst="rect">
            <a:avLst/>
          </a:prstGeom>
        </p:spPr>
        <p:txBody>
          <a:bodyPr/>
          <a:lstStyle>
            <a:lvl1pPr marL="373063" indent="-373063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311150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3000">
                <a:solidFill>
                  <a:schemeClr val="tx1"/>
                </a:solidFill>
                <a:latin typeface="+mn-lt"/>
                <a:cs typeface="+mn-cs"/>
              </a:defRPr>
            </a:lvl2pPr>
            <a:lvl3pPr marL="1244600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tx1"/>
                </a:solidFill>
                <a:latin typeface="+mn-lt"/>
                <a:cs typeface="+mn-cs"/>
              </a:defRPr>
            </a:lvl3pPr>
            <a:lvl4pPr marL="1743075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cs typeface="+mn-cs"/>
              </a:defRPr>
            </a:lvl4pPr>
            <a:lvl5pPr marL="22399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5pPr>
            <a:lvl6pPr marL="26971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6pPr>
            <a:lvl7pPr marL="31543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7pPr>
            <a:lvl8pPr marL="36115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8pPr>
            <a:lvl9pPr marL="4068763" indent="-249238" algn="l" defTabSz="9953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1088"/>
              </a:spcAft>
            </a:pPr>
            <a:r>
              <a:rPr lang="de-DE" sz="2540" kern="0" dirty="0">
                <a:latin typeface="Arial" panose="020B0604020202020204" pitchFamily="34" charset="0"/>
                <a:cs typeface="Arial" panose="020B0604020202020204" pitchFamily="34" charset="0"/>
              </a:rPr>
              <a:t>Aufstellen der Wahlkabinen:</a:t>
            </a:r>
          </a:p>
          <a:p>
            <a:pPr marL="395962" lvl="1" indent="0">
              <a:spcAft>
                <a:spcPts val="1088"/>
              </a:spcAft>
              <a:buNone/>
            </a:pPr>
            <a:r>
              <a:rPr lang="de-DE" altLang="de-DE" sz="1723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Wahlkabinen sind so aufzustellen, dass eine Einsicht durch Dritte während der Stimmabgabe - auch beim Betreten oder Verlassen der anderen Wahlkabinen - nicht möglich ist.</a:t>
            </a:r>
          </a:p>
          <a:p>
            <a:pPr marL="395962" lvl="1" indent="0">
              <a:buNone/>
            </a:pPr>
            <a:endParaRPr lang="de-DE" sz="2086" kern="0" dirty="0">
              <a:solidFill>
                <a:srgbClr val="00B050"/>
              </a:solidFill>
            </a:endParaRPr>
          </a:p>
        </p:txBody>
      </p:sp>
      <p:graphicFrame>
        <p:nvGraphicFramePr>
          <p:cNvPr id="82" name="Tabelle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837550"/>
              </p:ext>
            </p:extLst>
          </p:nvPr>
        </p:nvGraphicFramePr>
        <p:xfrm>
          <a:off x="611486" y="3436950"/>
          <a:ext cx="8728364" cy="2765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4182">
                  <a:extLst>
                    <a:ext uri="{9D8B030D-6E8A-4147-A177-3AD203B41FA5}">
                      <a16:colId xmlns:a16="http://schemas.microsoft.com/office/drawing/2014/main" val="1886079176"/>
                    </a:ext>
                  </a:extLst>
                </a:gridCol>
                <a:gridCol w="4364182">
                  <a:extLst>
                    <a:ext uri="{9D8B030D-6E8A-4147-A177-3AD203B41FA5}">
                      <a16:colId xmlns:a16="http://schemas.microsoft.com/office/drawing/2014/main" val="1901170015"/>
                    </a:ext>
                  </a:extLst>
                </a:gridCol>
              </a:tblGrid>
              <a:tr h="2736865">
                <a:tc>
                  <a:txBody>
                    <a:bodyPr/>
                    <a:lstStyle/>
                    <a:p>
                      <a:pPr algn="ctr"/>
                      <a:r>
                        <a:rPr lang="de-DE" sz="2200" b="0" dirty="0">
                          <a:solidFill>
                            <a:srgbClr val="FF0000"/>
                          </a:solidFill>
                        </a:rPr>
                        <a:t>FALSCH:</a:t>
                      </a:r>
                    </a:p>
                    <a:p>
                      <a:pPr algn="ctr"/>
                      <a:r>
                        <a:rPr lang="de-DE" sz="2200" b="0" dirty="0">
                          <a:solidFill>
                            <a:srgbClr val="FF0000"/>
                          </a:solidFill>
                        </a:rPr>
                        <a:t>ohne Zwischenraum</a:t>
                      </a:r>
                    </a:p>
                  </a:txBody>
                  <a:tcPr marL="82935" marR="82935" marT="41468" marB="4146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200" b="0" dirty="0">
                          <a:solidFill>
                            <a:srgbClr val="00B050"/>
                          </a:solidFill>
                        </a:rPr>
                        <a:t>RICHTIG:</a:t>
                      </a:r>
                    </a:p>
                    <a:p>
                      <a:pPr algn="ctr"/>
                      <a:r>
                        <a:rPr lang="de-DE" sz="2200" b="0" dirty="0">
                          <a:solidFill>
                            <a:srgbClr val="00B050"/>
                          </a:solidFill>
                        </a:rPr>
                        <a:t>mit Zwischenraum</a:t>
                      </a:r>
                    </a:p>
                    <a:p>
                      <a:pPr algn="ctr"/>
                      <a:endParaRPr lang="de-DE" sz="2200" b="0" dirty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endParaRPr lang="de-DE" sz="2200" b="0" dirty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endParaRPr lang="de-DE" sz="2200" b="0" dirty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endParaRPr lang="de-DE" sz="2200" b="0" dirty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r>
                        <a:rPr lang="de-DE" sz="2200" b="0" dirty="0">
                          <a:solidFill>
                            <a:srgbClr val="00B050"/>
                          </a:solidFill>
                        </a:rPr>
                        <a:t>oder</a:t>
                      </a:r>
                      <a:r>
                        <a:rPr lang="de-DE" sz="2200" b="0" baseline="0" dirty="0">
                          <a:solidFill>
                            <a:srgbClr val="00B050"/>
                          </a:solidFill>
                        </a:rPr>
                        <a:t> Einzelkabinen</a:t>
                      </a:r>
                    </a:p>
                    <a:p>
                      <a:pPr algn="ctr"/>
                      <a:endParaRPr lang="de-DE" sz="2200" b="0" dirty="0">
                        <a:solidFill>
                          <a:srgbClr val="00B050"/>
                        </a:solidFill>
                      </a:endParaRPr>
                    </a:p>
                  </a:txBody>
                  <a:tcPr marL="82935" marR="82935" marT="41468" marB="41468">
                    <a:lnL w="12700" cmpd="sng">
                      <a:noFill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5258053"/>
                  </a:ext>
                </a:extLst>
              </a:tr>
            </a:tbl>
          </a:graphicData>
        </a:graphic>
      </p:graphicFrame>
      <p:grpSp>
        <p:nvGrpSpPr>
          <p:cNvPr id="98" name="Gruppieren 97"/>
          <p:cNvGrpSpPr/>
          <p:nvPr/>
        </p:nvGrpSpPr>
        <p:grpSpPr>
          <a:xfrm>
            <a:off x="1737904" y="4413766"/>
            <a:ext cx="7024909" cy="587796"/>
            <a:chOff x="1736587" y="4860751"/>
            <a:chExt cx="7745287" cy="648072"/>
          </a:xfrm>
        </p:grpSpPr>
        <p:sp>
          <p:nvSpPr>
            <p:cNvPr id="9" name="Rechteck 8"/>
            <p:cNvSpPr/>
            <p:nvPr/>
          </p:nvSpPr>
          <p:spPr bwMode="auto">
            <a:xfrm>
              <a:off x="1736587" y="4949511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82935" tIns="41468" rIns="82935" bIns="4146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02794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814" dirty="0"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83" name="Rechteck 82"/>
            <p:cNvSpPr/>
            <p:nvPr/>
          </p:nvSpPr>
          <p:spPr bwMode="auto">
            <a:xfrm>
              <a:off x="2404625" y="4949511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82935" tIns="41468" rIns="82935" bIns="4146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02794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814" dirty="0"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84" name="Rechteck 83"/>
            <p:cNvSpPr/>
            <p:nvPr/>
          </p:nvSpPr>
          <p:spPr bwMode="auto">
            <a:xfrm>
              <a:off x="3072663" y="4958513"/>
              <a:ext cx="442800" cy="42526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82935" tIns="41468" rIns="82935" bIns="4146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02794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814" dirty="0"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86" name="Rechteck 85"/>
            <p:cNvSpPr/>
            <p:nvPr/>
          </p:nvSpPr>
          <p:spPr bwMode="auto">
            <a:xfrm>
              <a:off x="3740701" y="4958513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82935" tIns="41468" rIns="82935" bIns="4146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02794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814" dirty="0"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87" name="Rechteck 86"/>
            <p:cNvSpPr/>
            <p:nvPr/>
          </p:nvSpPr>
          <p:spPr bwMode="auto">
            <a:xfrm>
              <a:off x="5994772" y="4949337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82935" tIns="41468" rIns="82935" bIns="4146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02794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814" dirty="0"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88" name="Rechteck 87"/>
            <p:cNvSpPr/>
            <p:nvPr/>
          </p:nvSpPr>
          <p:spPr bwMode="auto">
            <a:xfrm>
              <a:off x="6714852" y="4949337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82935" tIns="41468" rIns="82935" bIns="4146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02794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814" dirty="0"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89" name="Rechteck 88"/>
            <p:cNvSpPr/>
            <p:nvPr/>
          </p:nvSpPr>
          <p:spPr bwMode="auto">
            <a:xfrm>
              <a:off x="8371036" y="4949337"/>
              <a:ext cx="442800" cy="42526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82935" tIns="41468" rIns="82935" bIns="4146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02794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814" dirty="0"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90" name="Rechteck 89"/>
            <p:cNvSpPr/>
            <p:nvPr/>
          </p:nvSpPr>
          <p:spPr bwMode="auto">
            <a:xfrm>
              <a:off x="9039074" y="4949337"/>
              <a:ext cx="442800" cy="44326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82935" tIns="41468" rIns="82935" bIns="4146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02794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814" dirty="0">
                  <a:latin typeface="Arial" charset="0"/>
                  <a:cs typeface="Arial" charset="0"/>
                </a:rPr>
                <a:t>4</a:t>
              </a:r>
            </a:p>
          </p:txBody>
        </p:sp>
        <p:cxnSp>
          <p:nvCxnSpPr>
            <p:cNvPr id="92" name="Gerader Verbinder 91"/>
            <p:cNvCxnSpPr/>
            <p:nvPr/>
          </p:nvCxnSpPr>
          <p:spPr bwMode="auto">
            <a:xfrm>
              <a:off x="2970436" y="4860751"/>
              <a:ext cx="0" cy="648072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Gerade Verbindung mit Pfeil 93"/>
            <p:cNvCxnSpPr>
              <a:stCxn id="88" idx="3"/>
            </p:cNvCxnSpPr>
            <p:nvPr/>
          </p:nvCxnSpPr>
          <p:spPr bwMode="auto">
            <a:xfrm flipV="1">
              <a:off x="7157652" y="5163245"/>
              <a:ext cx="1204883" cy="7727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B050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0" name="Rechteck 99"/>
          <p:cNvSpPr/>
          <p:nvPr/>
        </p:nvSpPr>
        <p:spPr bwMode="auto">
          <a:xfrm>
            <a:off x="5643200" y="6140462"/>
            <a:ext cx="401616" cy="40204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935" tIns="41468" rIns="82935" bIns="41468" numCol="1" rtlCol="0" anchor="ctr" anchorCtr="0" compatLnSpc="1">
            <a:prstTxWarp prst="textNoShape">
              <a:avLst/>
            </a:prstTxWarp>
          </a:bodyPr>
          <a:lstStyle/>
          <a:p>
            <a:pPr algn="ctr" defTabSz="902794" fontAlgn="base">
              <a:spcBef>
                <a:spcPct val="0"/>
              </a:spcBef>
              <a:spcAft>
                <a:spcPct val="0"/>
              </a:spcAft>
            </a:pPr>
            <a:r>
              <a:rPr lang="de-DE" sz="1814" dirty="0"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01" name="Rechteck 100"/>
          <p:cNvSpPr/>
          <p:nvPr/>
        </p:nvSpPr>
        <p:spPr bwMode="auto">
          <a:xfrm>
            <a:off x="7023777" y="6140462"/>
            <a:ext cx="401616" cy="40204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935" tIns="41468" rIns="82935" bIns="41468" numCol="1" rtlCol="0" anchor="ctr" anchorCtr="0" compatLnSpc="1">
            <a:prstTxWarp prst="textNoShape">
              <a:avLst/>
            </a:prstTxWarp>
          </a:bodyPr>
          <a:lstStyle/>
          <a:p>
            <a:pPr algn="ctr" defTabSz="902794" fontAlgn="base">
              <a:spcBef>
                <a:spcPct val="0"/>
              </a:spcBef>
              <a:spcAft>
                <a:spcPct val="0"/>
              </a:spcAft>
            </a:pPr>
            <a:r>
              <a:rPr lang="de-DE" sz="1814" dirty="0"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02" name="Rechteck 101"/>
          <p:cNvSpPr/>
          <p:nvPr/>
        </p:nvSpPr>
        <p:spPr bwMode="auto">
          <a:xfrm>
            <a:off x="8404355" y="6140461"/>
            <a:ext cx="401616" cy="38571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935" tIns="41468" rIns="82935" bIns="41468" numCol="1" rtlCol="0" anchor="ctr" anchorCtr="0" compatLnSpc="1">
            <a:prstTxWarp prst="textNoShape">
              <a:avLst/>
            </a:prstTxWarp>
          </a:bodyPr>
          <a:lstStyle/>
          <a:p>
            <a:pPr algn="ctr" defTabSz="902794" fontAlgn="base">
              <a:spcBef>
                <a:spcPct val="0"/>
              </a:spcBef>
              <a:spcAft>
                <a:spcPct val="0"/>
              </a:spcAft>
            </a:pPr>
            <a:r>
              <a:rPr lang="de-DE" sz="1814" dirty="0">
                <a:latin typeface="Arial" charset="0"/>
                <a:cs typeface="Arial" charset="0"/>
              </a:rPr>
              <a:t>3</a:t>
            </a:r>
          </a:p>
        </p:txBody>
      </p:sp>
      <p:cxnSp>
        <p:nvCxnSpPr>
          <p:cNvPr id="21" name="Gerade Verbindung mit Pfeil 20"/>
          <p:cNvCxnSpPr>
            <a:stCxn id="100" idx="3"/>
            <a:endCxn id="101" idx="1"/>
          </p:cNvCxnSpPr>
          <p:nvPr/>
        </p:nvCxnSpPr>
        <p:spPr bwMode="auto">
          <a:xfrm>
            <a:off x="6044816" y="6341483"/>
            <a:ext cx="978962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Gerade Verbindung mit Pfeil 28"/>
          <p:cNvCxnSpPr/>
          <p:nvPr/>
        </p:nvCxnSpPr>
        <p:spPr bwMode="auto">
          <a:xfrm>
            <a:off x="7425394" y="6326602"/>
            <a:ext cx="978962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Nach unten gekrümmter Pfeil 23"/>
          <p:cNvSpPr/>
          <p:nvPr/>
        </p:nvSpPr>
        <p:spPr bwMode="auto">
          <a:xfrm>
            <a:off x="8518247" y="4185446"/>
            <a:ext cx="489132" cy="226773"/>
          </a:xfrm>
          <a:prstGeom prst="curvedDownArrow">
            <a:avLst>
              <a:gd name="adj1" fmla="val 25000"/>
              <a:gd name="adj2" fmla="val 50000"/>
              <a:gd name="adj3" fmla="val 4870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02794" fontAlgn="base">
              <a:spcBef>
                <a:spcPct val="0"/>
              </a:spcBef>
              <a:spcAft>
                <a:spcPct val="0"/>
              </a:spcAft>
            </a:pPr>
            <a:endParaRPr lang="de-DE" sz="1814">
              <a:latin typeface="Arial" charset="0"/>
              <a:cs typeface="Arial" charset="0"/>
            </a:endParaRPr>
          </a:p>
        </p:txBody>
      </p:sp>
      <p:sp>
        <p:nvSpPr>
          <p:cNvPr id="25" name="Nach unten gekrümmter Pfeil 24"/>
          <p:cNvSpPr/>
          <p:nvPr/>
        </p:nvSpPr>
        <p:spPr bwMode="auto">
          <a:xfrm>
            <a:off x="6410198" y="4201880"/>
            <a:ext cx="489132" cy="226773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02794" fontAlgn="base">
              <a:spcBef>
                <a:spcPct val="0"/>
              </a:spcBef>
              <a:spcAft>
                <a:spcPct val="0"/>
              </a:spcAft>
            </a:pPr>
            <a:endParaRPr lang="de-DE" sz="1814">
              <a:latin typeface="Arial" charset="0"/>
              <a:cs typeface="Arial" charset="0"/>
            </a:endParaRPr>
          </a:p>
        </p:txBody>
      </p:sp>
      <p:sp>
        <p:nvSpPr>
          <p:cNvPr id="26" name="Nach unten gekrümmter Pfeil 25"/>
          <p:cNvSpPr/>
          <p:nvPr/>
        </p:nvSpPr>
        <p:spPr bwMode="auto">
          <a:xfrm>
            <a:off x="8605163" y="5870568"/>
            <a:ext cx="489132" cy="226773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02794" fontAlgn="base">
              <a:spcBef>
                <a:spcPct val="0"/>
              </a:spcBef>
              <a:spcAft>
                <a:spcPct val="0"/>
              </a:spcAft>
            </a:pPr>
            <a:endParaRPr lang="de-DE" sz="1814">
              <a:latin typeface="Arial" charset="0"/>
              <a:cs typeface="Arial" charset="0"/>
            </a:endParaRPr>
          </a:p>
        </p:txBody>
      </p:sp>
      <p:sp>
        <p:nvSpPr>
          <p:cNvPr id="27" name="Nach unten gekrümmter Pfeil 26"/>
          <p:cNvSpPr/>
          <p:nvPr/>
        </p:nvSpPr>
        <p:spPr bwMode="auto">
          <a:xfrm>
            <a:off x="7313137" y="5883756"/>
            <a:ext cx="489132" cy="226773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02794" fontAlgn="base">
              <a:spcBef>
                <a:spcPct val="0"/>
              </a:spcBef>
              <a:spcAft>
                <a:spcPct val="0"/>
              </a:spcAft>
            </a:pPr>
            <a:endParaRPr lang="de-DE" sz="1814">
              <a:latin typeface="Arial" charset="0"/>
              <a:cs typeface="Arial" charset="0"/>
            </a:endParaRPr>
          </a:p>
        </p:txBody>
      </p:sp>
      <p:sp>
        <p:nvSpPr>
          <p:cNvPr id="28" name="Nach unten gekrümmter Pfeil 27"/>
          <p:cNvSpPr/>
          <p:nvPr/>
        </p:nvSpPr>
        <p:spPr bwMode="auto">
          <a:xfrm flipH="1">
            <a:off x="5358816" y="4179293"/>
            <a:ext cx="500559" cy="234473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02794" fontAlgn="base">
              <a:spcBef>
                <a:spcPct val="0"/>
              </a:spcBef>
              <a:spcAft>
                <a:spcPct val="0"/>
              </a:spcAft>
            </a:pPr>
            <a:endParaRPr lang="de-DE" sz="1814">
              <a:latin typeface="Arial" charset="0"/>
              <a:cs typeface="Arial" charset="0"/>
            </a:endParaRPr>
          </a:p>
        </p:txBody>
      </p:sp>
      <p:sp>
        <p:nvSpPr>
          <p:cNvPr id="30" name="Nach unten gekrümmter Pfeil 29"/>
          <p:cNvSpPr/>
          <p:nvPr/>
        </p:nvSpPr>
        <p:spPr bwMode="auto">
          <a:xfrm flipH="1">
            <a:off x="7455541" y="4179293"/>
            <a:ext cx="500559" cy="234473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02794" fontAlgn="base">
              <a:spcBef>
                <a:spcPct val="0"/>
              </a:spcBef>
              <a:spcAft>
                <a:spcPct val="0"/>
              </a:spcAft>
            </a:pPr>
            <a:endParaRPr lang="de-DE" sz="1814">
              <a:latin typeface="Arial" charset="0"/>
              <a:cs typeface="Arial" charset="0"/>
            </a:endParaRPr>
          </a:p>
        </p:txBody>
      </p:sp>
      <p:sp>
        <p:nvSpPr>
          <p:cNvPr id="31" name="Nach unten gekrümmter Pfeil 30"/>
          <p:cNvSpPr/>
          <p:nvPr/>
        </p:nvSpPr>
        <p:spPr bwMode="auto">
          <a:xfrm flipH="1">
            <a:off x="5316646" y="5870568"/>
            <a:ext cx="500559" cy="234473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02794" fontAlgn="base">
              <a:spcBef>
                <a:spcPct val="0"/>
              </a:spcBef>
              <a:spcAft>
                <a:spcPct val="0"/>
              </a:spcAft>
            </a:pPr>
            <a:endParaRPr lang="de-DE" sz="1814">
              <a:latin typeface="Arial" charset="0"/>
              <a:cs typeface="Arial" charset="0"/>
            </a:endParaRPr>
          </a:p>
        </p:txBody>
      </p:sp>
      <p:sp>
        <p:nvSpPr>
          <p:cNvPr id="32" name="Nach unten gekrümmter Pfeil 31"/>
          <p:cNvSpPr/>
          <p:nvPr/>
        </p:nvSpPr>
        <p:spPr bwMode="auto">
          <a:xfrm flipH="1">
            <a:off x="6620099" y="5878659"/>
            <a:ext cx="500559" cy="234473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02794" fontAlgn="base">
              <a:spcBef>
                <a:spcPct val="0"/>
              </a:spcBef>
              <a:spcAft>
                <a:spcPct val="0"/>
              </a:spcAft>
            </a:pPr>
            <a:endParaRPr lang="de-DE" sz="1814">
              <a:latin typeface="Arial" charset="0"/>
              <a:cs typeface="Arial" charset="0"/>
            </a:endParaRPr>
          </a:p>
        </p:txBody>
      </p:sp>
      <p:sp>
        <p:nvSpPr>
          <p:cNvPr id="33" name="Nach unten gekrümmter Pfeil 32"/>
          <p:cNvSpPr/>
          <p:nvPr/>
        </p:nvSpPr>
        <p:spPr bwMode="auto">
          <a:xfrm flipH="1">
            <a:off x="8029591" y="5870568"/>
            <a:ext cx="500559" cy="234473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02794" fontAlgn="base">
              <a:spcBef>
                <a:spcPct val="0"/>
              </a:spcBef>
              <a:spcAft>
                <a:spcPct val="0"/>
              </a:spcAft>
            </a:pPr>
            <a:endParaRPr lang="de-DE" sz="1814">
              <a:latin typeface="Arial" charset="0"/>
              <a:cs typeface="Arial" charset="0"/>
            </a:endParaRPr>
          </a:p>
        </p:txBody>
      </p:sp>
      <p:sp>
        <p:nvSpPr>
          <p:cNvPr id="34" name="Nach unten gekrümmter Pfeil 33"/>
          <p:cNvSpPr/>
          <p:nvPr/>
        </p:nvSpPr>
        <p:spPr bwMode="auto">
          <a:xfrm>
            <a:off x="5921066" y="5882508"/>
            <a:ext cx="489132" cy="226773"/>
          </a:xfrm>
          <a:prstGeom prst="curvedDownArrow">
            <a:avLst>
              <a:gd name="adj1" fmla="val 25000"/>
              <a:gd name="adj2" fmla="val 50000"/>
              <a:gd name="adj3" fmla="val 52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02794" fontAlgn="base">
              <a:spcBef>
                <a:spcPct val="0"/>
              </a:spcBef>
              <a:spcAft>
                <a:spcPct val="0"/>
              </a:spcAft>
            </a:pPr>
            <a:endParaRPr lang="de-DE" sz="1814">
              <a:latin typeface="Arial" charset="0"/>
              <a:cs typeface="Arial" charset="0"/>
            </a:endParaRPr>
          </a:p>
        </p:txBody>
      </p:sp>
      <p:sp>
        <p:nvSpPr>
          <p:cNvPr id="35" name="Titel 6">
            <a:extLst>
              <a:ext uri="{FF2B5EF4-FFF2-40B4-BE49-F238E27FC236}">
                <a16:creationId xmlns:a16="http://schemas.microsoft.com/office/drawing/2014/main" id="{DEEE9F0B-3533-4736-B184-FCD92D0CC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2. Wahlvorbereitung</a:t>
            </a:r>
            <a:b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     a) im Wahllokal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428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6">
            <a:extLst>
              <a:ext uri="{FF2B5EF4-FFF2-40B4-BE49-F238E27FC236}">
                <a16:creationId xmlns:a16="http://schemas.microsoft.com/office/drawing/2014/main" id="{2BBE3FB7-DFD5-4C88-843E-124B54A1794A}"/>
              </a:ext>
            </a:extLst>
          </p:cNvPr>
          <p:cNvSpPr txBox="1">
            <a:spLocks/>
          </p:cNvSpPr>
          <p:nvPr/>
        </p:nvSpPr>
        <p:spPr>
          <a:xfrm>
            <a:off x="1659467" y="4203233"/>
            <a:ext cx="7766936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000" dirty="0">
                <a:latin typeface="Arial" panose="020B0604020202020204" pitchFamily="34" charset="0"/>
                <a:cs typeface="Arial" panose="020B0604020202020204" pitchFamily="34" charset="0"/>
              </a:rPr>
              <a:t>2. Wahlvorbereitung</a:t>
            </a:r>
          </a:p>
          <a:p>
            <a:r>
              <a:rPr lang="de-DE" sz="4000" dirty="0">
                <a:latin typeface="Arial" panose="020B0604020202020204" pitchFamily="34" charset="0"/>
                <a:cs typeface="Arial" panose="020B0604020202020204" pitchFamily="34" charset="0"/>
              </a:rPr>
              <a:t>b) vor dem Wahllokal</a:t>
            </a:r>
          </a:p>
        </p:txBody>
      </p:sp>
    </p:spTree>
    <p:extLst>
      <p:ext uri="{BB962C8B-B14F-4D97-AF65-F5344CB8AC3E}">
        <p14:creationId xmlns:p14="http://schemas.microsoft.com/office/powerpoint/2010/main" val="3668467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6892" y="1930400"/>
            <a:ext cx="8935926" cy="4526885"/>
          </a:xfrm>
        </p:spPr>
        <p:txBody>
          <a:bodyPr>
            <a:normAutofit lnSpcReduction="10000"/>
          </a:bodyPr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vor Öffnung des Wahllokals zu klären: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Ist das Wahllokal gut und sichtbar ausgeschildert? Ist erkennbar, um welches Wahllokal es sich handelt (Wahlbezirksnummer)?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Ist ein eventuell zusätzlicher barrierefreier Zugang klar ausgeschildert und auch geöffnet?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Hängen am oder im Gebäude die </a:t>
            </a:r>
            <a:r>
              <a:rPr lang="de-DE" sz="2177" b="1" dirty="0">
                <a:latin typeface="Arial" panose="020B0604020202020204" pitchFamily="34" charset="0"/>
                <a:cs typeface="Arial" panose="020B0604020202020204" pitchFamily="34" charset="0"/>
              </a:rPr>
              <a:t>Wahlbekanntmachung</a:t>
            </a: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 und Stimmzettelmuster in gut lesbarer Größe aus?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Ist vor und im Wahlgebäude jegliche Wahlwerbung entfernt?</a:t>
            </a:r>
          </a:p>
          <a:p>
            <a:pPr marL="974787" lvl="1" indent="-329729">
              <a:spcAft>
                <a:spcPts val="1088"/>
              </a:spcAft>
              <a:buNone/>
              <a:tabLst>
                <a:tab pos="974787" algn="l"/>
              </a:tabLs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„Bannkreis“ für Wahlwerbung einschließlich Unterschriftensammlungen um das Wahllokal: etwa 20 Meter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2DE4D467-0AA3-4199-99FC-EE44D65FE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2. Wahlvorbereitung</a:t>
            </a:r>
            <a:b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    b) vor dem Wahllokal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089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4000" dirty="0">
                <a:latin typeface="Arial" panose="020B0604020202020204" pitchFamily="34" charset="0"/>
                <a:cs typeface="Arial" panose="020B0604020202020204" pitchFamily="34" charset="0"/>
              </a:rPr>
              <a:t>3. Wahlhandlung</a:t>
            </a:r>
          </a:p>
        </p:txBody>
      </p:sp>
    </p:spTree>
    <p:extLst>
      <p:ext uri="{BB962C8B-B14F-4D97-AF65-F5344CB8AC3E}">
        <p14:creationId xmlns:p14="http://schemas.microsoft.com/office/powerpoint/2010/main" val="911641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Öffnung des Wahllokals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Eröffnung der Wahlhandlung um 8 Uhr</a:t>
            </a:r>
          </a:p>
          <a:p>
            <a:pPr marL="452117" lvl="1" indent="0">
              <a:spcAft>
                <a:spcPts val="1088"/>
              </a:spcAft>
              <a:buNone/>
              <a:tabLst>
                <a:tab pos="731450" algn="l"/>
              </a:tabLs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 </a:t>
            </a: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Sind alle Türen zum Wahllokal geöffnet?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Überprüfung der Wahlurnen durch Wahlvorsteher/in:</a:t>
            </a:r>
          </a:p>
          <a:p>
            <a:pPr lvl="2">
              <a:spcAft>
                <a:spcPts val="1088"/>
              </a:spcAft>
            </a:pPr>
            <a:r>
              <a:rPr lang="de-DE" sz="1814" dirty="0">
                <a:latin typeface="Arial" panose="020B0604020202020204" pitchFamily="34" charset="0"/>
                <a:cs typeface="Arial" panose="020B0604020202020204" pitchFamily="34" charset="0"/>
              </a:rPr>
              <a:t>Wahlurnen sind vor Beginn der ersten Stimmabgabe leer</a:t>
            </a:r>
          </a:p>
          <a:p>
            <a:pPr lvl="2">
              <a:spcAft>
                <a:spcPts val="1088"/>
              </a:spcAft>
            </a:pPr>
            <a:r>
              <a:rPr lang="de-DE" sz="1814" dirty="0">
                <a:latin typeface="Arial" panose="020B0604020202020204" pitchFamily="34" charset="0"/>
                <a:cs typeface="Arial" panose="020B0604020202020204" pitchFamily="34" charset="0"/>
              </a:rPr>
              <a:t>danach: öffentliche Versiegelung der Wahlurnen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A0E98A5-2404-4819-B93D-1C251CA9F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3. Wahlhandlung</a:t>
            </a:r>
          </a:p>
        </p:txBody>
      </p:sp>
    </p:spTree>
    <p:extLst>
      <p:ext uri="{BB962C8B-B14F-4D97-AF65-F5344CB8AC3E}">
        <p14:creationId xmlns:p14="http://schemas.microsoft.com/office/powerpoint/2010/main" val="3738215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EADB805A-671B-4D29-9ED0-E215CC4C8901}"/>
              </a:ext>
            </a:extLst>
          </p:cNvPr>
          <p:cNvGrpSpPr/>
          <p:nvPr/>
        </p:nvGrpSpPr>
        <p:grpSpPr>
          <a:xfrm>
            <a:off x="1273216" y="1301413"/>
            <a:ext cx="6220312" cy="5159136"/>
            <a:chOff x="1273216" y="1301413"/>
            <a:chExt cx="6220312" cy="5159136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73216" y="1301413"/>
              <a:ext cx="6220312" cy="5159136"/>
            </a:xfrm>
            <a:prstGeom prst="rect">
              <a:avLst/>
            </a:prstGeom>
          </p:spPr>
        </p:pic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FB32C372-9836-4E66-8749-808CD52832C4}"/>
                </a:ext>
              </a:extLst>
            </p:cNvPr>
            <p:cNvSpPr/>
            <p:nvPr/>
          </p:nvSpPr>
          <p:spPr>
            <a:xfrm>
              <a:off x="3689684" y="1930400"/>
              <a:ext cx="1428909" cy="9010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65CDA135-FD86-4833-94AA-3029A192725A}"/>
                </a:ext>
              </a:extLst>
            </p:cNvPr>
            <p:cNvSpPr/>
            <p:nvPr/>
          </p:nvSpPr>
          <p:spPr>
            <a:xfrm>
              <a:off x="5823284" y="1930400"/>
              <a:ext cx="1428909" cy="9010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5E0938B8-DC17-4E82-B2A5-45AFB9D97DDC}"/>
                </a:ext>
              </a:extLst>
            </p:cNvPr>
            <p:cNvSpPr/>
            <p:nvPr/>
          </p:nvSpPr>
          <p:spPr>
            <a:xfrm>
              <a:off x="5348880" y="2622213"/>
              <a:ext cx="233069" cy="1209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AA2EC2A-81D3-4210-A0EC-33AD4550316E}"/>
                </a:ext>
              </a:extLst>
            </p:cNvPr>
            <p:cNvSpPr/>
            <p:nvPr/>
          </p:nvSpPr>
          <p:spPr>
            <a:xfrm>
              <a:off x="5383016" y="2068519"/>
              <a:ext cx="233069" cy="1209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0B26D23A-FC70-4AF6-9723-FE793872C75A}"/>
                </a:ext>
              </a:extLst>
            </p:cNvPr>
            <p:cNvSpPr/>
            <p:nvPr/>
          </p:nvSpPr>
          <p:spPr>
            <a:xfrm>
              <a:off x="4126938" y="1393052"/>
              <a:ext cx="2751292" cy="4633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019D8DFC-0451-4FE6-B675-1EE47A0E4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3302" y="1383038"/>
              <a:ext cx="572495" cy="469128"/>
            </a:xfrm>
            <a:prstGeom prst="rect">
              <a:avLst/>
            </a:prstGeom>
          </p:spPr>
        </p:pic>
      </p:grpSp>
      <p:sp>
        <p:nvSpPr>
          <p:cNvPr id="9" name="Rechteck 8"/>
          <p:cNvSpPr/>
          <p:nvPr/>
        </p:nvSpPr>
        <p:spPr bwMode="auto">
          <a:xfrm>
            <a:off x="2668209" y="4680945"/>
            <a:ext cx="3430327" cy="1567455"/>
          </a:xfrm>
          <a:prstGeom prst="rect">
            <a:avLst/>
          </a:prstGeom>
          <a:noFill/>
          <a:ln w="38100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02794" fontAlgn="base">
              <a:spcBef>
                <a:spcPct val="0"/>
              </a:spcBef>
              <a:spcAft>
                <a:spcPct val="0"/>
              </a:spcAft>
            </a:pPr>
            <a:endParaRPr lang="de-DE" sz="1814">
              <a:latin typeface="Arial" charset="0"/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766941" y="4121358"/>
            <a:ext cx="1351652" cy="4273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177" b="1" dirty="0">
                <a:solidFill>
                  <a:srgbClr val="FF0000"/>
                </a:solidFill>
              </a:rPr>
              <a:t>Station 1</a:t>
            </a:r>
          </a:p>
        </p:txBody>
      </p:sp>
      <p:sp>
        <p:nvSpPr>
          <p:cNvPr id="11" name="Titel 6">
            <a:extLst>
              <a:ext uri="{FF2B5EF4-FFF2-40B4-BE49-F238E27FC236}">
                <a16:creationId xmlns:a16="http://schemas.microsoft.com/office/drawing/2014/main" id="{486706A1-F10B-440B-B560-47F2134C1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3. Wahlhandlung</a:t>
            </a:r>
          </a:p>
        </p:txBody>
      </p:sp>
    </p:spTree>
    <p:extLst>
      <p:ext uri="{BB962C8B-B14F-4D97-AF65-F5344CB8AC3E}">
        <p14:creationId xmlns:p14="http://schemas.microsoft.com/office/powerpoint/2010/main" val="3494269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349" y="1514477"/>
            <a:ext cx="4429491" cy="4526885"/>
          </a:xfrm>
        </p:spPr>
        <p:txBody>
          <a:bodyPr/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Station 1 im Wahllokal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Vorabkontrolle</a:t>
            </a:r>
          </a:p>
          <a:p>
            <a:pPr lvl="2">
              <a:spcAft>
                <a:spcPts val="1088"/>
              </a:spcAft>
            </a:pPr>
            <a:r>
              <a:rPr lang="de-DE" sz="1814" dirty="0">
                <a:latin typeface="Arial" panose="020B0604020202020204" pitchFamily="34" charset="0"/>
                <a:cs typeface="Arial" panose="020B0604020202020204" pitchFamily="34" charset="0"/>
              </a:rPr>
              <a:t>durch Vorzeigen der Wahlbenachrichtigung</a:t>
            </a:r>
          </a:p>
          <a:p>
            <a:pPr lvl="2">
              <a:spcAft>
                <a:spcPts val="1088"/>
              </a:spcAft>
            </a:pPr>
            <a:r>
              <a:rPr lang="de-DE" sz="1814" dirty="0">
                <a:latin typeface="Arial" panose="020B0604020202020204" pitchFamily="34" charset="0"/>
                <a:cs typeface="Arial" panose="020B0604020202020204" pitchFamily="34" charset="0"/>
              </a:rPr>
              <a:t>oder durch Vorzeigen eines amtlichen Dokuments mit Lichtbild*, sofern keine Wahlbenachrichtigung vorgelegt wird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Ausgabe der Stimmzettel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6979146" y="4684718"/>
            <a:ext cx="2938979" cy="76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952" indent="-84952">
              <a:buFont typeface="Arial" panose="020B0604020202020204" pitchFamily="34" charset="0"/>
              <a:buChar char="⃰"/>
            </a:pPr>
            <a:r>
              <a:rPr lang="de-DE" sz="1451" dirty="0"/>
              <a:t>zum Beispiel: Personalausweis, Reisepass, Führerschein, Schwerbehindertenausweis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000" y="1768556"/>
            <a:ext cx="3881062" cy="2351183"/>
          </a:xfrm>
          <a:prstGeom prst="rect">
            <a:avLst/>
          </a:prstGeom>
        </p:spPr>
      </p:pic>
      <p:grpSp>
        <p:nvGrpSpPr>
          <p:cNvPr id="9" name="Gruppieren 8"/>
          <p:cNvGrpSpPr/>
          <p:nvPr/>
        </p:nvGrpSpPr>
        <p:grpSpPr>
          <a:xfrm>
            <a:off x="4695142" y="4617061"/>
            <a:ext cx="2284004" cy="1452923"/>
            <a:chOff x="4482604" y="5287755"/>
            <a:chExt cx="2662237" cy="1661228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 rotWithShape="1">
            <a:blip r:embed="rId3"/>
            <a:srcRect b="7476"/>
            <a:stretch/>
          </p:blipFill>
          <p:spPr>
            <a:xfrm>
              <a:off x="4482604" y="5287755"/>
              <a:ext cx="2662237" cy="1661228"/>
            </a:xfrm>
            <a:prstGeom prst="rect">
              <a:avLst/>
            </a:prstGeom>
          </p:spPr>
        </p:pic>
        <p:sp>
          <p:nvSpPr>
            <p:cNvPr id="8" name="Textfeld 7"/>
            <p:cNvSpPr txBox="1"/>
            <p:nvPr/>
          </p:nvSpPr>
          <p:spPr>
            <a:xfrm rot="2100166">
              <a:off x="4741383" y="6390476"/>
              <a:ext cx="1584176" cy="488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88" dirty="0">
                  <a:solidFill>
                    <a:schemeClr val="bg2"/>
                  </a:solidFill>
                </a:rPr>
                <a:t>© Bundeswahlleiter</a:t>
              </a:r>
            </a:p>
          </p:txBody>
        </p:sp>
      </p:grpSp>
      <p:sp>
        <p:nvSpPr>
          <p:cNvPr id="13" name="Titel 6">
            <a:extLst>
              <a:ext uri="{FF2B5EF4-FFF2-40B4-BE49-F238E27FC236}">
                <a16:creationId xmlns:a16="http://schemas.microsoft.com/office/drawing/2014/main" id="{55A75ECA-F834-47FC-BCAC-CE534BE80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3. Wahlhandlung</a:t>
            </a:r>
          </a:p>
        </p:txBody>
      </p:sp>
    </p:spTree>
    <p:extLst>
      <p:ext uri="{BB962C8B-B14F-4D97-AF65-F5344CB8AC3E}">
        <p14:creationId xmlns:p14="http://schemas.microsoft.com/office/powerpoint/2010/main" val="283953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DF1F7D6-63DE-49A0-A51D-CF0BF1CB6604}"/>
              </a:ext>
            </a:extLst>
          </p:cNvPr>
          <p:cNvGrpSpPr/>
          <p:nvPr/>
        </p:nvGrpSpPr>
        <p:grpSpPr>
          <a:xfrm>
            <a:off x="1273216" y="1301413"/>
            <a:ext cx="6220312" cy="5159136"/>
            <a:chOff x="1273216" y="1301413"/>
            <a:chExt cx="6220312" cy="5159136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0BC53165-0D42-467F-A023-C6163477D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73216" y="1301413"/>
              <a:ext cx="6220312" cy="5159136"/>
            </a:xfrm>
            <a:prstGeom prst="rect">
              <a:avLst/>
            </a:prstGeom>
          </p:spPr>
        </p:pic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9271FB01-9479-45ED-BBEA-9814B62E5D80}"/>
                </a:ext>
              </a:extLst>
            </p:cNvPr>
            <p:cNvSpPr/>
            <p:nvPr/>
          </p:nvSpPr>
          <p:spPr>
            <a:xfrm>
              <a:off x="3689684" y="1930400"/>
              <a:ext cx="1428909" cy="9010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5EA52D6F-CF8D-4ABF-ADF6-60B833D3ECB8}"/>
                </a:ext>
              </a:extLst>
            </p:cNvPr>
            <p:cNvSpPr/>
            <p:nvPr/>
          </p:nvSpPr>
          <p:spPr>
            <a:xfrm>
              <a:off x="5823284" y="1930400"/>
              <a:ext cx="1428909" cy="9010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F0C7B9E9-805C-45BC-9033-A66782939814}"/>
                </a:ext>
              </a:extLst>
            </p:cNvPr>
            <p:cNvSpPr/>
            <p:nvPr/>
          </p:nvSpPr>
          <p:spPr>
            <a:xfrm>
              <a:off x="5348880" y="2622213"/>
              <a:ext cx="233069" cy="1209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0E918B8C-2B4B-441F-9A1C-344D29979EC8}"/>
                </a:ext>
              </a:extLst>
            </p:cNvPr>
            <p:cNvSpPr/>
            <p:nvPr/>
          </p:nvSpPr>
          <p:spPr>
            <a:xfrm>
              <a:off x="5383016" y="2068519"/>
              <a:ext cx="233069" cy="1209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40122400-9D38-410C-A2A1-1773FC40019E}"/>
                </a:ext>
              </a:extLst>
            </p:cNvPr>
            <p:cNvSpPr/>
            <p:nvPr/>
          </p:nvSpPr>
          <p:spPr>
            <a:xfrm>
              <a:off x="4126938" y="1393052"/>
              <a:ext cx="2751292" cy="4633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8A69EDE6-A956-49DA-9F30-ACA4180EA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3302" y="1383038"/>
              <a:ext cx="572495" cy="469128"/>
            </a:xfrm>
            <a:prstGeom prst="rect">
              <a:avLst/>
            </a:prstGeom>
          </p:spPr>
        </p:pic>
      </p:grpSp>
      <p:sp>
        <p:nvSpPr>
          <p:cNvPr id="9" name="Rechteck 8"/>
          <p:cNvSpPr/>
          <p:nvPr/>
        </p:nvSpPr>
        <p:spPr bwMode="auto">
          <a:xfrm>
            <a:off x="1371295" y="2255284"/>
            <a:ext cx="1175591" cy="3657396"/>
          </a:xfrm>
          <a:prstGeom prst="rect">
            <a:avLst/>
          </a:prstGeom>
          <a:noFill/>
          <a:ln w="38100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02794" fontAlgn="base">
              <a:spcBef>
                <a:spcPct val="0"/>
              </a:spcBef>
              <a:spcAft>
                <a:spcPct val="0"/>
              </a:spcAft>
            </a:pPr>
            <a:endParaRPr lang="de-DE" sz="1814">
              <a:latin typeface="Arial" charset="0"/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844827" y="3460419"/>
            <a:ext cx="1351652" cy="4273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177" b="1" dirty="0">
                <a:solidFill>
                  <a:srgbClr val="FF0000"/>
                </a:solidFill>
              </a:rPr>
              <a:t>Station 2</a:t>
            </a:r>
          </a:p>
        </p:txBody>
      </p:sp>
      <p:sp>
        <p:nvSpPr>
          <p:cNvPr id="11" name="Titel 6">
            <a:extLst>
              <a:ext uri="{FF2B5EF4-FFF2-40B4-BE49-F238E27FC236}">
                <a16:creationId xmlns:a16="http://schemas.microsoft.com/office/drawing/2014/main" id="{8A98167A-222D-4D69-9CBB-3006F8ED7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3. Wahlhandlung</a:t>
            </a:r>
          </a:p>
        </p:txBody>
      </p:sp>
    </p:spTree>
    <p:extLst>
      <p:ext uri="{BB962C8B-B14F-4D97-AF65-F5344CB8AC3E}">
        <p14:creationId xmlns:p14="http://schemas.microsoft.com/office/powerpoint/2010/main" val="1989914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0462" y="1599672"/>
            <a:ext cx="6258189" cy="4526885"/>
          </a:xfrm>
        </p:spPr>
        <p:txBody>
          <a:bodyPr/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Station 2 im Wahllokal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Stimmabgabe und Falten der Stimmzettel durch wählende Person (Stimmabgabe darf nicht erkennbar sein)</a:t>
            </a: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für Stimmabgabe sind dokumentenechte* Stifte zu verwenden</a:t>
            </a:r>
          </a:p>
          <a:p>
            <a:pPr marL="452117" lvl="1" indent="0">
              <a:spcAft>
                <a:spcPts val="1088"/>
              </a:spcAft>
              <a:buNone/>
            </a:pPr>
            <a:endParaRPr lang="de-DE" sz="217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wählende Person kann auch eigenen dokumentenechten Stift verwenden</a:t>
            </a:r>
          </a:p>
          <a:p>
            <a:pPr lvl="1">
              <a:spcAft>
                <a:spcPts val="1088"/>
              </a:spcAft>
            </a:pP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1481754" y="4225847"/>
            <a:ext cx="5346745" cy="538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952" indent="-84952">
              <a:buFont typeface="Arial" panose="020B0604020202020204" pitchFamily="34" charset="0"/>
              <a:buChar char="⃰"/>
            </a:pPr>
            <a:r>
              <a:rPr lang="de-DE" sz="1451" dirty="0">
                <a:latin typeface="Arial" panose="020B0604020202020204" pitchFamily="34" charset="0"/>
                <a:cs typeface="Arial" panose="020B0604020202020204" pitchFamily="34" charset="0"/>
              </a:rPr>
              <a:t>Ausradieren der Stimmabgabe durch Dritte wird strafrechtlich geahndet </a:t>
            </a:r>
            <a:r>
              <a:rPr lang="de-DE" sz="145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(§ 107a StGB)</a:t>
            </a:r>
          </a:p>
        </p:txBody>
      </p:sp>
      <p:grpSp>
        <p:nvGrpSpPr>
          <p:cNvPr id="10" name="Gruppieren 9"/>
          <p:cNvGrpSpPr/>
          <p:nvPr/>
        </p:nvGrpSpPr>
        <p:grpSpPr>
          <a:xfrm>
            <a:off x="7205133" y="2663494"/>
            <a:ext cx="2616096" cy="2101218"/>
            <a:chOff x="7606064" y="1865337"/>
            <a:chExt cx="2884367" cy="2316690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06064" y="1865337"/>
              <a:ext cx="2579533" cy="2316690"/>
            </a:xfrm>
            <a:prstGeom prst="rect">
              <a:avLst/>
            </a:prstGeom>
          </p:spPr>
        </p:pic>
        <p:sp>
          <p:nvSpPr>
            <p:cNvPr id="15" name="Textfeld 14"/>
            <p:cNvSpPr txBox="1"/>
            <p:nvPr/>
          </p:nvSpPr>
          <p:spPr>
            <a:xfrm>
              <a:off x="8906255" y="3874541"/>
              <a:ext cx="1584176" cy="286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88" dirty="0">
                  <a:solidFill>
                    <a:schemeClr val="bg2"/>
                  </a:solidFill>
                </a:rPr>
                <a:t>© Bundeswahlleiter</a:t>
              </a:r>
            </a:p>
          </p:txBody>
        </p:sp>
      </p:grpSp>
      <p:sp>
        <p:nvSpPr>
          <p:cNvPr id="13" name="Titel 6">
            <a:extLst>
              <a:ext uri="{FF2B5EF4-FFF2-40B4-BE49-F238E27FC236}">
                <a16:creationId xmlns:a16="http://schemas.microsoft.com/office/drawing/2014/main" id="{D913B333-D0F5-41A4-A0FB-FE9F056FC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3. Wahlhandlung</a:t>
            </a:r>
          </a:p>
        </p:txBody>
      </p:sp>
    </p:spTree>
    <p:extLst>
      <p:ext uri="{BB962C8B-B14F-4D97-AF65-F5344CB8AC3E}">
        <p14:creationId xmlns:p14="http://schemas.microsoft.com/office/powerpoint/2010/main" val="16368194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AFBA48B5-1998-461E-A701-F527E9C6DCC9}"/>
              </a:ext>
            </a:extLst>
          </p:cNvPr>
          <p:cNvGrpSpPr/>
          <p:nvPr/>
        </p:nvGrpSpPr>
        <p:grpSpPr>
          <a:xfrm>
            <a:off x="1273216" y="1301413"/>
            <a:ext cx="6220312" cy="5159136"/>
            <a:chOff x="1273216" y="1301413"/>
            <a:chExt cx="6220312" cy="5159136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34A58FB3-49E8-4D36-B975-B35E7AAB1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73216" y="1301413"/>
              <a:ext cx="6220312" cy="5159136"/>
            </a:xfrm>
            <a:prstGeom prst="rect">
              <a:avLst/>
            </a:prstGeom>
          </p:spPr>
        </p:pic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CFDF0841-0962-43D8-BC30-47451F251A02}"/>
                </a:ext>
              </a:extLst>
            </p:cNvPr>
            <p:cNvSpPr/>
            <p:nvPr/>
          </p:nvSpPr>
          <p:spPr>
            <a:xfrm>
              <a:off x="3689684" y="1930400"/>
              <a:ext cx="1428909" cy="9010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236CB25A-C174-40D0-B3B3-F8B5B23F674B}"/>
                </a:ext>
              </a:extLst>
            </p:cNvPr>
            <p:cNvSpPr/>
            <p:nvPr/>
          </p:nvSpPr>
          <p:spPr>
            <a:xfrm>
              <a:off x="5823284" y="1930400"/>
              <a:ext cx="1428909" cy="9010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87DA7EF3-3488-439A-8FFE-2242607404E3}"/>
                </a:ext>
              </a:extLst>
            </p:cNvPr>
            <p:cNvSpPr/>
            <p:nvPr/>
          </p:nvSpPr>
          <p:spPr>
            <a:xfrm>
              <a:off x="5348880" y="2622213"/>
              <a:ext cx="233069" cy="1209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E90FB500-270F-4CD0-A385-EBBB7404AE22}"/>
                </a:ext>
              </a:extLst>
            </p:cNvPr>
            <p:cNvSpPr/>
            <p:nvPr/>
          </p:nvSpPr>
          <p:spPr>
            <a:xfrm>
              <a:off x="5383016" y="2068519"/>
              <a:ext cx="233069" cy="1209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BD85E77A-97B8-4C9E-84BA-1A17FF0853B1}"/>
                </a:ext>
              </a:extLst>
            </p:cNvPr>
            <p:cNvSpPr/>
            <p:nvPr/>
          </p:nvSpPr>
          <p:spPr>
            <a:xfrm>
              <a:off x="4126938" y="1393052"/>
              <a:ext cx="2751292" cy="4633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E9AE6263-10E6-412F-8C35-DFD681354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3302" y="1383038"/>
              <a:ext cx="572495" cy="469128"/>
            </a:xfrm>
            <a:prstGeom prst="rect">
              <a:avLst/>
            </a:prstGeom>
          </p:spPr>
        </p:pic>
      </p:grpSp>
      <p:sp>
        <p:nvSpPr>
          <p:cNvPr id="9" name="Rechteck 8"/>
          <p:cNvSpPr/>
          <p:nvPr/>
        </p:nvSpPr>
        <p:spPr bwMode="auto">
          <a:xfrm>
            <a:off x="2464609" y="1345976"/>
            <a:ext cx="5028919" cy="2024630"/>
          </a:xfrm>
          <a:prstGeom prst="rect">
            <a:avLst/>
          </a:prstGeom>
          <a:noFill/>
          <a:ln w="38100" cap="flat" cmpd="sng" algn="ctr">
            <a:solidFill>
              <a:srgbClr val="FF15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02794" fontAlgn="base">
              <a:spcBef>
                <a:spcPct val="0"/>
              </a:spcBef>
              <a:spcAft>
                <a:spcPct val="0"/>
              </a:spcAft>
            </a:pPr>
            <a:endParaRPr lang="de-DE" sz="1814">
              <a:latin typeface="Arial" charset="0"/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890274" y="3457654"/>
            <a:ext cx="2170787" cy="4273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177" b="1" dirty="0">
                <a:solidFill>
                  <a:srgbClr val="FF0000"/>
                </a:solidFill>
              </a:rPr>
              <a:t>Stationen 3 + 4</a:t>
            </a:r>
          </a:p>
        </p:txBody>
      </p:sp>
      <p:sp>
        <p:nvSpPr>
          <p:cNvPr id="11" name="Titel 6">
            <a:extLst>
              <a:ext uri="{FF2B5EF4-FFF2-40B4-BE49-F238E27FC236}">
                <a16:creationId xmlns:a16="http://schemas.microsoft.com/office/drawing/2014/main" id="{E9B32FC1-18B5-499A-8851-D6159EA2F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3. Wahlhandlung</a:t>
            </a:r>
          </a:p>
        </p:txBody>
      </p:sp>
    </p:spTree>
    <p:extLst>
      <p:ext uri="{BB962C8B-B14F-4D97-AF65-F5344CB8AC3E}">
        <p14:creationId xmlns:p14="http://schemas.microsoft.com/office/powerpoint/2010/main" val="14805909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/>
          <p:cNvGrpSpPr/>
          <p:nvPr/>
        </p:nvGrpSpPr>
        <p:grpSpPr>
          <a:xfrm>
            <a:off x="6779126" y="2670256"/>
            <a:ext cx="3475256" cy="1517488"/>
            <a:chOff x="6486756" y="4778642"/>
            <a:chExt cx="3831631" cy="1673101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86756" y="4778642"/>
              <a:ext cx="3815096" cy="1673101"/>
            </a:xfrm>
            <a:prstGeom prst="rect">
              <a:avLst/>
            </a:prstGeom>
          </p:spPr>
        </p:pic>
        <p:sp>
          <p:nvSpPr>
            <p:cNvPr id="11" name="Textfeld 10"/>
            <p:cNvSpPr txBox="1"/>
            <p:nvPr/>
          </p:nvSpPr>
          <p:spPr>
            <a:xfrm rot="283961">
              <a:off x="8734211" y="6148190"/>
              <a:ext cx="1584176" cy="286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88" dirty="0">
                  <a:solidFill>
                    <a:schemeClr val="bg2"/>
                  </a:solidFill>
                </a:rPr>
                <a:t>© Bundeswahlleiter</a:t>
              </a:r>
            </a:p>
          </p:txBody>
        </p:sp>
      </p:grp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8382" y="1512766"/>
            <a:ext cx="6474670" cy="4768306"/>
          </a:xfrm>
        </p:spPr>
        <p:txBody>
          <a:bodyPr>
            <a:normAutofit lnSpcReduction="10000"/>
          </a:bodyPr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Station 3 im Wahllokal</a:t>
            </a:r>
          </a:p>
          <a:p>
            <a:pPr lvl="1">
              <a:spcBef>
                <a:spcPts val="272"/>
              </a:spcBef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tatsächliche Prüfung der Wahlberechtigung</a:t>
            </a:r>
          </a:p>
          <a:p>
            <a:pPr lvl="2">
              <a:spcBef>
                <a:spcPts val="272"/>
              </a:spcBef>
              <a:spcAft>
                <a:spcPts val="544"/>
              </a:spcAft>
            </a:pPr>
            <a:r>
              <a:rPr lang="de-DE" sz="1814" dirty="0">
                <a:latin typeface="Arial" panose="020B0604020202020204" pitchFamily="34" charset="0"/>
                <a:cs typeface="Arial" panose="020B0604020202020204" pitchFamily="34" charset="0"/>
              </a:rPr>
              <a:t>Nachweis durch amtliches Dokument mit Lichtbild*</a:t>
            </a:r>
          </a:p>
          <a:p>
            <a:pPr lvl="2">
              <a:spcBef>
                <a:spcPts val="272"/>
              </a:spcBef>
              <a:spcAft>
                <a:spcPts val="544"/>
              </a:spcAft>
            </a:pPr>
            <a:r>
              <a:rPr lang="de-DE" sz="1814" dirty="0">
                <a:latin typeface="Arial" panose="020B0604020202020204" pitchFamily="34" charset="0"/>
                <a:cs typeface="Arial" panose="020B0604020202020204" pitchFamily="34" charset="0"/>
              </a:rPr>
              <a:t>Abgleich mit </a:t>
            </a:r>
            <a:r>
              <a:rPr lang="de-DE" sz="1814" dirty="0" err="1">
                <a:latin typeface="Arial" panose="020B0604020202020204" pitchFamily="34" charset="0"/>
                <a:cs typeface="Arial" panose="020B0604020202020204" pitchFamily="34" charset="0"/>
              </a:rPr>
              <a:t>Wahlberechtigtenverzeichnis</a:t>
            </a:r>
            <a:endParaRPr lang="de-DE" sz="181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272"/>
              </a:spcBef>
              <a:spcAft>
                <a:spcPts val="544"/>
              </a:spcAft>
            </a:pPr>
            <a:r>
              <a:rPr lang="de-DE" sz="1814" dirty="0">
                <a:latin typeface="Arial" panose="020B0604020202020204" pitchFamily="34" charset="0"/>
                <a:cs typeface="Arial" panose="020B0604020202020204" pitchFamily="34" charset="0"/>
              </a:rPr>
              <a:t>Stimmabgabevermerk (Häkchen ✔) im </a:t>
            </a:r>
            <a:r>
              <a:rPr lang="de-DE" sz="1814" dirty="0" err="1">
                <a:latin typeface="Arial" panose="020B0604020202020204" pitchFamily="34" charset="0"/>
                <a:cs typeface="Arial" panose="020B0604020202020204" pitchFamily="34" charset="0"/>
              </a:rPr>
              <a:t>Wahlberechtigtenverzeichnis</a:t>
            </a:r>
            <a:endParaRPr lang="de-DE" sz="181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Rückgabe der Wahlbenachrichtigung an Wahlberechtigte für eine ggf. erforderliche Stichwahl</a:t>
            </a:r>
          </a:p>
          <a:p>
            <a:pPr lvl="1">
              <a:spcBef>
                <a:spcPts val="272"/>
              </a:spcBef>
              <a:spcAft>
                <a:spcPts val="1088"/>
              </a:spcAft>
            </a:pPr>
            <a:r>
              <a:rPr lang="de-DE" sz="2177" dirty="0">
                <a:latin typeface="Arial" panose="020B0604020202020204" pitchFamily="34" charset="0"/>
                <a:cs typeface="Arial" panose="020B0604020202020204" pitchFamily="34" charset="0"/>
              </a:rPr>
              <a:t>bei wählenden Personen mit Wahlschein:</a:t>
            </a:r>
          </a:p>
          <a:p>
            <a:pPr lvl="2">
              <a:spcBef>
                <a:spcPts val="272"/>
              </a:spcBef>
              <a:spcAft>
                <a:spcPts val="544"/>
              </a:spcAft>
            </a:pPr>
            <a:r>
              <a:rPr lang="de-DE" sz="1814" dirty="0">
                <a:latin typeface="Arial" panose="020B0604020202020204" pitchFamily="34" charset="0"/>
                <a:cs typeface="Arial" panose="020B0604020202020204" pitchFamily="34" charset="0"/>
              </a:rPr>
              <a:t>Stimmabgabevermerk entfällt</a:t>
            </a:r>
          </a:p>
          <a:p>
            <a:pPr lvl="2">
              <a:spcBef>
                <a:spcPts val="272"/>
              </a:spcBef>
              <a:spcAft>
                <a:spcPts val="544"/>
              </a:spcAft>
            </a:pPr>
            <a:r>
              <a:rPr lang="de-DE" sz="1814" dirty="0">
                <a:latin typeface="Arial" panose="020B0604020202020204" pitchFamily="34" charset="0"/>
                <a:cs typeface="Arial" panose="020B0604020202020204" pitchFamily="34" charset="0"/>
              </a:rPr>
              <a:t>Einbehalten des Wahlscheins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7104474" y="4472276"/>
            <a:ext cx="3134911" cy="76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952" indent="-84952">
              <a:buFont typeface="Arial" panose="020B0604020202020204" pitchFamily="34" charset="0"/>
              <a:buChar char="⃰"/>
            </a:pPr>
            <a:r>
              <a:rPr lang="de-DE" sz="1451" dirty="0"/>
              <a:t>zum Beispiel: Personalausweis, Führerschein, Reisepass, Schwerbehindertenausweis</a:t>
            </a:r>
          </a:p>
        </p:txBody>
      </p:sp>
      <p:sp>
        <p:nvSpPr>
          <p:cNvPr id="12" name="Titel 6">
            <a:extLst>
              <a:ext uri="{FF2B5EF4-FFF2-40B4-BE49-F238E27FC236}">
                <a16:creationId xmlns:a16="http://schemas.microsoft.com/office/drawing/2014/main" id="{735E910E-25C4-4BA4-99C6-503A2A0AE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3. Wahlhandlung</a:t>
            </a:r>
          </a:p>
        </p:txBody>
      </p:sp>
    </p:spTree>
    <p:extLst>
      <p:ext uri="{BB962C8B-B14F-4D97-AF65-F5344CB8AC3E}">
        <p14:creationId xmlns:p14="http://schemas.microsoft.com/office/powerpoint/2010/main" val="42257869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776960" y="1514477"/>
            <a:ext cx="5147909" cy="4526885"/>
          </a:xfrm>
        </p:spPr>
        <p:txBody>
          <a:bodyPr/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Station 4 im Wahllokal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Freigabe der Wahlurnen durch Mitglied(er) des Wahlvorstandes nach Prüfung der Wahlberechtigung (Station 3)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nach Freigabe: Einwurf der Stimmzettel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248" y="2645846"/>
            <a:ext cx="2234522" cy="1763387"/>
          </a:xfrm>
          <a:prstGeom prst="rect">
            <a:avLst/>
          </a:prstGeom>
        </p:spPr>
      </p:pic>
      <p:sp>
        <p:nvSpPr>
          <p:cNvPr id="10" name="Titel 6">
            <a:extLst>
              <a:ext uri="{FF2B5EF4-FFF2-40B4-BE49-F238E27FC236}">
                <a16:creationId xmlns:a16="http://schemas.microsoft.com/office/drawing/2014/main" id="{2978D227-F972-4D31-A95F-4D8C0EAE0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3. Wahlhandlung</a:t>
            </a:r>
          </a:p>
        </p:txBody>
      </p:sp>
    </p:spTree>
    <p:extLst>
      <p:ext uri="{BB962C8B-B14F-4D97-AF65-F5344CB8AC3E}">
        <p14:creationId xmlns:p14="http://schemas.microsoft.com/office/powerpoint/2010/main" val="2974334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677334" y="1514477"/>
            <a:ext cx="8739994" cy="4526885"/>
          </a:xfrm>
        </p:spPr>
        <p:txBody>
          <a:bodyPr/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Handlungsempfehlungen zu Situationen am Wahltag, z.B.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Verbot der Doppelwahl:</a:t>
            </a:r>
          </a:p>
          <a:p>
            <a:pPr marL="846639" lvl="2" indent="0">
              <a:spcAft>
                <a:spcPts val="1088"/>
              </a:spcAft>
              <a:buNone/>
            </a:pP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</a:rPr>
              <a:t>Person mit „W“-Vermerk im Wahlberechtigtenverzeichnis kommt ohne Wahlschein </a:t>
            </a: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keine Teilnahme an der Urnenwahl, da möglicherweise Stimme bereits per Briefwahl abgegeben.</a:t>
            </a:r>
            <a:endParaRPr lang="de-DE" sz="172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Korrektur der Stimmabgabe:</a:t>
            </a:r>
          </a:p>
          <a:p>
            <a:pPr marL="846639" lvl="2" indent="0">
              <a:spcAft>
                <a:spcPts val="1088"/>
              </a:spcAft>
              <a:buNone/>
            </a:pP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</a:rPr>
              <a:t>Person will Stimmabgabe korrigieren </a:t>
            </a: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Aushändigung eines neuen Stimmzettels, nachdem alter Stimmzettel im Beisein der Wahlvorsteherin/des Wahlvorstehers zerrissen wurde.</a:t>
            </a:r>
            <a:r>
              <a:rPr lang="de-DE" sz="18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Titel 6">
            <a:extLst>
              <a:ext uri="{FF2B5EF4-FFF2-40B4-BE49-F238E27FC236}">
                <a16:creationId xmlns:a16="http://schemas.microsoft.com/office/drawing/2014/main" id="{5A37194C-27ED-4B8A-88A4-FECE13231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3. Wahlhandlung</a:t>
            </a:r>
          </a:p>
        </p:txBody>
      </p:sp>
    </p:spTree>
    <p:extLst>
      <p:ext uri="{BB962C8B-B14F-4D97-AF65-F5344CB8AC3E}">
        <p14:creationId xmlns:p14="http://schemas.microsoft.com/office/powerpoint/2010/main" val="11670475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77334" y="1454016"/>
            <a:ext cx="8739994" cy="4526885"/>
          </a:xfrm>
        </p:spPr>
        <p:txBody>
          <a:bodyPr>
            <a:normAutofit lnSpcReduction="10000"/>
          </a:bodyPr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weitere Hinweise zur Wahlhandlung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Sicherung des Wahlgeheimnisses:</a:t>
            </a:r>
          </a:p>
          <a:p>
            <a:pPr lvl="2">
              <a:spcAft>
                <a:spcPts val="1088"/>
              </a:spcAft>
            </a:pP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Grundsatz: pro Wahlkabine nur eine Person</a:t>
            </a:r>
          </a:p>
          <a:p>
            <a:pPr lvl="3">
              <a:spcAft>
                <a:spcPts val="1088"/>
              </a:spcAft>
            </a:pPr>
            <a:r>
              <a:rPr lang="de-DE" sz="1361" u="sng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Ausnahme 1:</a:t>
            </a:r>
            <a:r>
              <a:rPr lang="de-DE" sz="1361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Kleinkinder, die nicht unbeaufsichtigt warten können.</a:t>
            </a:r>
          </a:p>
          <a:p>
            <a:pPr lvl="3">
              <a:spcAft>
                <a:spcPts val="1088"/>
              </a:spcAft>
            </a:pPr>
            <a:r>
              <a:rPr lang="de-DE" sz="1361" u="sng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Ausnahme 2:</a:t>
            </a:r>
            <a:r>
              <a:rPr lang="de-DE" sz="1361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Unterstützung einer körperlich beeinträchtigten (Seh-/Schreibfähigkeit) oder des Lesens unkundigen Person durch eine Hilfsperson (Begleitperson oder ein MdW).</a:t>
            </a:r>
          </a:p>
          <a:p>
            <a:pPr lvl="2">
              <a:spcAft>
                <a:spcPts val="1088"/>
              </a:spcAft>
            </a:pP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Stimmzettel muss in Wahlkabine gefaltet werden</a:t>
            </a:r>
          </a:p>
          <a:p>
            <a:pPr marL="1129759" lvl="2">
              <a:spcBef>
                <a:spcPts val="0"/>
              </a:spcBef>
            </a:pP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Verbot von Selfies in der Wahlkabine beziehungsweise</a:t>
            </a:r>
            <a:b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</a:b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Fotografieren oder Filmen der eigenen</a:t>
            </a:r>
            <a:b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</a:b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Stimmabgabe (§ 52 Abs. 5 Nr. 8 </a:t>
            </a:r>
            <a:r>
              <a:rPr lang="de-DE" sz="1723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BbgKWahlV</a:t>
            </a: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) </a:t>
            </a:r>
          </a:p>
          <a:p>
            <a:pPr marL="1129759" lvl="2" indent="0">
              <a:spcBef>
                <a:spcPts val="0"/>
              </a:spcBef>
              <a:buNone/>
            </a:pP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oder der Stimmabgabe anderer Person (§ 107c StGB),</a:t>
            </a:r>
            <a:b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</a:b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wenn wählende Person + dessen Votum identifizierbar</a:t>
            </a:r>
          </a:p>
        </p:txBody>
      </p:sp>
      <p:sp>
        <p:nvSpPr>
          <p:cNvPr id="11" name="Geschweifte Klammer rechts 10"/>
          <p:cNvSpPr/>
          <p:nvPr/>
        </p:nvSpPr>
        <p:spPr bwMode="auto">
          <a:xfrm>
            <a:off x="7577315" y="4232134"/>
            <a:ext cx="849038" cy="1684030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02794" fontAlgn="base">
              <a:spcBef>
                <a:spcPct val="0"/>
              </a:spcBef>
              <a:spcAft>
                <a:spcPct val="0"/>
              </a:spcAft>
            </a:pPr>
            <a:endParaRPr lang="de-DE" sz="1814">
              <a:latin typeface="Arial" charset="0"/>
              <a:cs typeface="Arial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8082903" y="4232134"/>
            <a:ext cx="1567455" cy="1431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51" dirty="0">
                <a:latin typeface="Arial" panose="020B0604020202020204" pitchFamily="34" charset="0"/>
                <a:cs typeface="Arial" panose="020B0604020202020204" pitchFamily="34" charset="0"/>
              </a:rPr>
              <a:t>bei Missachtung:</a:t>
            </a:r>
          </a:p>
          <a:p>
            <a:pPr algn="ctr"/>
            <a:r>
              <a:rPr lang="de-DE" sz="1451" dirty="0">
                <a:latin typeface="Arial" panose="020B0604020202020204" pitchFamily="34" charset="0"/>
                <a:cs typeface="Arial" panose="020B0604020202020204" pitchFamily="34" charset="0"/>
              </a:rPr>
              <a:t>Handhabung wie bei Korrektur der Stimmabgabe</a:t>
            </a:r>
          </a:p>
        </p:txBody>
      </p:sp>
      <p:sp>
        <p:nvSpPr>
          <p:cNvPr id="10" name="Titel 6">
            <a:extLst>
              <a:ext uri="{FF2B5EF4-FFF2-40B4-BE49-F238E27FC236}">
                <a16:creationId xmlns:a16="http://schemas.microsoft.com/office/drawing/2014/main" id="{8517D63E-25D1-47E0-842B-B7C025D29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3. Wahlhandlung</a:t>
            </a:r>
          </a:p>
        </p:txBody>
      </p:sp>
    </p:spTree>
    <p:extLst>
      <p:ext uri="{BB962C8B-B14F-4D97-AF65-F5344CB8AC3E}">
        <p14:creationId xmlns:p14="http://schemas.microsoft.com/office/powerpoint/2010/main" val="395160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677334" y="1514477"/>
            <a:ext cx="9470042" cy="4526885"/>
          </a:xfrm>
        </p:spPr>
        <p:txBody>
          <a:bodyPr>
            <a:normAutofit lnSpcReduction="10000"/>
          </a:bodyPr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weitere Hinweise zur Wahlhandlung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Sicherung einer störungsfreien Stimmabgabe:</a:t>
            </a:r>
          </a:p>
          <a:p>
            <a:pPr lvl="2">
              <a:spcAft>
                <a:spcPts val="1088"/>
              </a:spcAft>
            </a:pP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Grundsatz: Ton- und Bildaufnahmen im Wahlraum unzulässig (auch für Medienvertretende)  </a:t>
            </a:r>
            <a:r>
              <a:rPr lang="de-DE" sz="1723" u="sng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Ausnahme:</a:t>
            </a: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Einverständnis aller Personen, die aufgenommen werden sollen, liegt vor</a:t>
            </a:r>
          </a:p>
          <a:p>
            <a:pPr lvl="2">
              <a:spcAft>
                <a:spcPts val="1088"/>
              </a:spcAft>
            </a:pP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bei störendem Verhalten von Personen  Gebrauch des Hausrechts durch Wahlvorstand zulässig</a:t>
            </a:r>
          </a:p>
          <a:p>
            <a:pPr lvl="2">
              <a:spcAft>
                <a:spcPts val="1088"/>
              </a:spcAft>
            </a:pP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bei überlangem Aufenthalt von Personen in der Wahlkabine  Aufforderung zum Verlassen der Wahlkabine, damit nachfolgende Personen wählen können</a:t>
            </a:r>
          </a:p>
          <a:p>
            <a:pPr lvl="2">
              <a:spcAft>
                <a:spcPts val="1088"/>
              </a:spcAft>
            </a:pP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dabei ruhig und bestimmend auftreten</a:t>
            </a:r>
          </a:p>
          <a:p>
            <a:pPr lvl="2">
              <a:spcAft>
                <a:spcPts val="1088"/>
              </a:spcAft>
            </a:pPr>
            <a:r>
              <a:rPr lang="de-DE" sz="1723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im Notfall Ordnungsamt oder Polizei rufen</a:t>
            </a:r>
          </a:p>
        </p:txBody>
      </p:sp>
      <p:sp>
        <p:nvSpPr>
          <p:cNvPr id="9" name="Titel 6">
            <a:extLst>
              <a:ext uri="{FF2B5EF4-FFF2-40B4-BE49-F238E27FC236}">
                <a16:creationId xmlns:a16="http://schemas.microsoft.com/office/drawing/2014/main" id="{8172D34C-103D-4A3B-863B-4773D5950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3. Wahlhandlung</a:t>
            </a:r>
          </a:p>
        </p:txBody>
      </p:sp>
    </p:spTree>
    <p:extLst>
      <p:ext uri="{BB962C8B-B14F-4D97-AF65-F5344CB8AC3E}">
        <p14:creationId xmlns:p14="http://schemas.microsoft.com/office/powerpoint/2010/main" val="17084552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17.03.2026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677334" y="1413556"/>
            <a:ext cx="8739994" cy="4526885"/>
          </a:xfrm>
        </p:spPr>
        <p:txBody>
          <a:bodyPr/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Schließung des Wahllokals um 18 Uhr</a:t>
            </a:r>
            <a:endParaRPr lang="de-DE" sz="117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noch anwesende Personen im Wahlraum sowie Personen, die sich vor 18 Uhr in die Warteschlange eingereiht hatten, müssen zur Stimmabgabe zugelassen werden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Wiederherstellung der Öffentlichkeit nach der letzten Stimmabgabe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Unterlagen (nicht ausgegebene Stimmzettel, Wahlberechtigtenverzeichnis, usw.) sind von den Tischen zu entfernen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Überprüfung der Wahlurnen auf Unversehrtheit</a:t>
            </a:r>
          </a:p>
        </p:txBody>
      </p:sp>
      <p:sp>
        <p:nvSpPr>
          <p:cNvPr id="9" name="Titel 6">
            <a:extLst>
              <a:ext uri="{FF2B5EF4-FFF2-40B4-BE49-F238E27FC236}">
                <a16:creationId xmlns:a16="http://schemas.microsoft.com/office/drawing/2014/main" id="{05451E33-FAA9-42F9-89CE-051E77FED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3. Wahlhandlung</a:t>
            </a:r>
          </a:p>
        </p:txBody>
      </p:sp>
    </p:spTree>
    <p:extLst>
      <p:ext uri="{BB962C8B-B14F-4D97-AF65-F5344CB8AC3E}">
        <p14:creationId xmlns:p14="http://schemas.microsoft.com/office/powerpoint/2010/main" val="11907962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>
          <a:xfrm>
            <a:off x="1132886" y="4050833"/>
            <a:ext cx="8141118" cy="1096899"/>
          </a:xfrm>
        </p:spPr>
        <p:txBody>
          <a:bodyPr>
            <a:noAutofit/>
          </a:bodyPr>
          <a:lstStyle/>
          <a:p>
            <a:r>
              <a:rPr lang="de-DE" sz="4000" dirty="0">
                <a:latin typeface="Arial" panose="020B0604020202020204" pitchFamily="34" charset="0"/>
                <a:cs typeface="Arial" panose="020B0604020202020204" pitchFamily="34" charset="0"/>
              </a:rPr>
              <a:t>4. Ermittlung des Wahlergebnisses</a:t>
            </a:r>
          </a:p>
        </p:txBody>
      </p:sp>
    </p:spTree>
    <p:extLst>
      <p:ext uri="{BB962C8B-B14F-4D97-AF65-F5344CB8AC3E}">
        <p14:creationId xmlns:p14="http://schemas.microsoft.com/office/powerpoint/2010/main" val="25574978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677334" y="1512304"/>
            <a:ext cx="8739994" cy="4526885"/>
          </a:xfrm>
        </p:spPr>
        <p:txBody>
          <a:bodyPr/>
          <a:lstStyle/>
          <a:p>
            <a:pPr>
              <a:spcAft>
                <a:spcPts val="1088"/>
              </a:spcAft>
            </a:pPr>
            <a:r>
              <a:rPr lang="de-DE" sz="2540" b="1" u="sng" dirty="0">
                <a:latin typeface="Arial" panose="020B0604020202020204" pitchFamily="34" charset="0"/>
                <a:cs typeface="Arial" panose="020B0604020202020204" pitchFamily="34" charset="0"/>
              </a:rPr>
              <a:t>1. Schritt:</a:t>
            </a: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 Eintragen der Zahl der Wahlberechtigten</a:t>
            </a:r>
            <a:endParaRPr lang="de-DE" sz="208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schriftführende Person: Übertragung der Werte </a:t>
            </a:r>
            <a:r>
              <a:rPr lang="de-DE" sz="2086" b="1" dirty="0"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de-DE" sz="2086" b="1" dirty="0"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 sowie </a:t>
            </a:r>
            <a:r>
              <a:rPr lang="de-DE" sz="2086" b="1" dirty="0">
                <a:latin typeface="Arial" panose="020B0604020202020204" pitchFamily="34" charset="0"/>
                <a:cs typeface="Arial" panose="020B0604020202020204" pitchFamily="34" charset="0"/>
              </a:rPr>
              <a:t>A1+A2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 in die Ergebnistabelle der Wahlniederschrift, Abschnitt 4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Dokument mit den entsprechenden Werten ist dem </a:t>
            </a:r>
            <a:r>
              <a:rPr lang="de-DE" sz="2086" dirty="0" err="1">
                <a:latin typeface="Arial" panose="020B0604020202020204" pitchFamily="34" charset="0"/>
                <a:cs typeface="Arial" panose="020B0604020202020204" pitchFamily="34" charset="0"/>
              </a:rPr>
              <a:t>Wahlberechtigenverzeichnis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 vorangestellt.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t="5350"/>
          <a:stretch/>
        </p:blipFill>
        <p:spPr>
          <a:xfrm>
            <a:off x="1563597" y="3924607"/>
            <a:ext cx="5833053" cy="2670169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B7280735-D3AC-4862-AA54-A01BB32D3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4. Ermittlung der Wahlergebnisse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9049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677334" y="1470633"/>
            <a:ext cx="9208800" cy="4964182"/>
          </a:xfrm>
        </p:spPr>
        <p:txBody>
          <a:bodyPr/>
          <a:lstStyle/>
          <a:p>
            <a:pPr>
              <a:spcAft>
                <a:spcPts val="1088"/>
              </a:spcAft>
            </a:pPr>
            <a:r>
              <a:rPr lang="de-DE" sz="2540" b="1" u="sng" dirty="0">
                <a:latin typeface="Arial" panose="020B0604020202020204" pitchFamily="34" charset="0"/>
                <a:cs typeface="Arial" panose="020B0604020202020204" pitchFamily="34" charset="0"/>
              </a:rPr>
              <a:t>2. Schritt:</a:t>
            </a: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 Ermitteln der Zahl der wählenden Personen</a:t>
            </a:r>
            <a:endParaRPr lang="de-DE" sz="208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2117" lvl="1" indent="0">
              <a:spcBef>
                <a:spcPts val="0"/>
              </a:spcBef>
              <a:spcAft>
                <a:spcPts val="1088"/>
              </a:spcAft>
              <a:buNone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schriftführende Person: </a:t>
            </a:r>
          </a:p>
          <a:p>
            <a:pPr marL="816402" lvl="2" indent="-323970">
              <a:spcBef>
                <a:spcPts val="0"/>
              </a:spcBef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Zählung der Stimmabgabevermerke im Wahlberechtigtenverzeichnis 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Eintragung Niederschrift Pkt. 3.2.2</a:t>
            </a:r>
            <a:endParaRPr lang="de-DE" sz="208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6402" lvl="2" indent="-323970">
              <a:spcBef>
                <a:spcPts val="0"/>
              </a:spcBef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Zählung der einbehaltenen gültigen Wahlscheine 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Eintragung in Niederschrift Pkt. 3.2.3 </a:t>
            </a:r>
          </a:p>
          <a:p>
            <a:pPr marL="816402" lvl="2" indent="-323970">
              <a:spcBef>
                <a:spcPts val="0"/>
              </a:spcBef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Ermittlung der Zahl der wählenden Personen 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Eintragung in Niederschrift Pkt. 3.2.4 (3.2.2 + 3.2.3)</a:t>
            </a:r>
            <a:endParaRPr lang="de-DE" sz="208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2117" lvl="1" indent="0">
              <a:spcBef>
                <a:spcPts val="0"/>
              </a:spcBef>
              <a:spcAft>
                <a:spcPts val="1088"/>
              </a:spcAft>
              <a:buNone/>
            </a:pPr>
            <a:endParaRPr lang="de-DE" sz="2086" dirty="0"/>
          </a:p>
          <a:p>
            <a:pPr marL="452117" lvl="1" indent="0">
              <a:spcBef>
                <a:spcPts val="0"/>
              </a:spcBef>
              <a:spcAft>
                <a:spcPts val="1088"/>
              </a:spcAft>
              <a:buNone/>
            </a:pPr>
            <a:endParaRPr lang="de-DE" sz="2086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212" y="4770492"/>
            <a:ext cx="5616670" cy="1814020"/>
          </a:xfrm>
          <a:prstGeom prst="rect">
            <a:avLst/>
          </a:prstGeom>
        </p:spPr>
      </p:pic>
      <p:sp>
        <p:nvSpPr>
          <p:cNvPr id="10" name="Titel 6">
            <a:extLst>
              <a:ext uri="{FF2B5EF4-FFF2-40B4-BE49-F238E27FC236}">
                <a16:creationId xmlns:a16="http://schemas.microsoft.com/office/drawing/2014/main" id="{809622CA-92D3-4ADE-BD14-E8F272269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4. Ermittlung der Wahlergebnisse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736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677334" y="1364311"/>
            <a:ext cx="9698822" cy="5243072"/>
          </a:xfrm>
        </p:spPr>
        <p:txBody>
          <a:bodyPr>
            <a:normAutofit lnSpcReduction="10000"/>
          </a:bodyPr>
          <a:lstStyle/>
          <a:p>
            <a:pPr>
              <a:spcAft>
                <a:spcPts val="1088"/>
              </a:spcAft>
            </a:pPr>
            <a:r>
              <a:rPr lang="de-DE" sz="2540" b="1" u="sng" dirty="0">
                <a:latin typeface="Arial" panose="020B0604020202020204" pitchFamily="34" charset="0"/>
                <a:cs typeface="Arial" panose="020B0604020202020204" pitchFamily="34" charset="0"/>
              </a:rPr>
              <a:t>3. Schritt:</a:t>
            </a: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 Zählen der Stimmzettel</a:t>
            </a:r>
            <a:endParaRPr lang="de-DE" sz="208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2117" lvl="1" indent="0">
              <a:spcBef>
                <a:spcPts val="0"/>
              </a:spcBef>
              <a:spcAft>
                <a:spcPts val="1088"/>
              </a:spcAft>
              <a:buNone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Erfolgt durch die Mitglieder des Wahlvorstandes mit Ausnahme der schriftführenden Person: </a:t>
            </a:r>
          </a:p>
          <a:p>
            <a:pPr marL="653040" lvl="2" indent="-246217">
              <a:spcBef>
                <a:spcPts val="0"/>
              </a:spcBef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Entfernen der unbenutzten Stimmzettel und weiterer</a:t>
            </a:r>
          </a:p>
          <a:p>
            <a:pPr marL="653040" lvl="2" indent="0">
              <a:spcBef>
                <a:spcPts val="0"/>
              </a:spcBef>
              <a:spcAft>
                <a:spcPts val="1088"/>
              </a:spcAft>
              <a:buNone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Wahlmaterialien vom Auszähltisch.</a:t>
            </a:r>
          </a:p>
          <a:p>
            <a:pPr marL="653040" lvl="2" indent="-246217">
              <a:spcBef>
                <a:spcPts val="0"/>
              </a:spcBef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Öffnen und vollständiges Leeren der Wahlurne.</a:t>
            </a:r>
            <a:endParaRPr lang="de-DE" sz="2086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3040" lvl="2" indent="-246217">
              <a:spcBef>
                <a:spcPts val="0"/>
              </a:spcBef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Entfalten und Zählen aller Stimmzettel.</a:t>
            </a:r>
          </a:p>
          <a:p>
            <a:pPr marL="653040" lvl="2" indent="-246217">
              <a:spcBef>
                <a:spcPts val="0"/>
              </a:spcBef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Eintragen Anzahl Stimmzettel </a:t>
            </a:r>
            <a:r>
              <a:rPr lang="de-DE" sz="2086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pPr marL="653040" lvl="2" indent="0">
              <a:spcBef>
                <a:spcPts val="0"/>
              </a:spcBef>
              <a:buNone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in Niederschrift Pkt. 3.2.1 und</a:t>
            </a:r>
          </a:p>
          <a:p>
            <a:pPr marL="653040" lvl="2" indent="0">
              <a:spcBef>
                <a:spcPts val="0"/>
              </a:spcBef>
              <a:spcAft>
                <a:spcPts val="1088"/>
              </a:spcAft>
              <a:buNone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Abschnitt 4 bei </a:t>
            </a:r>
            <a:r>
              <a:rPr lang="de-DE" sz="2086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  <a:p>
            <a:pPr marL="452117" lvl="1" indent="0">
              <a:spcAft>
                <a:spcPts val="1088"/>
              </a:spcAft>
              <a:buNone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Abgleich der ermittelten Zahl aus dem 2. Schritt (Pkt. 3.2.4) mit der Anzahl der Stimmzettel </a:t>
            </a:r>
            <a:r>
              <a:rPr lang="de-DE" sz="2086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 Falls keine Übereinstimmung 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Fehlersuche</a:t>
            </a:r>
            <a:endParaRPr lang="de-DE" sz="208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spcAft>
                <a:spcPts val="1088"/>
              </a:spcAft>
              <a:buNone/>
            </a:pPr>
            <a:r>
              <a:rPr lang="de-DE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Empfehlung:</a:t>
            </a:r>
            <a:r>
              <a:rPr lang="de-DE" sz="1200" i="1" dirty="0">
                <a:latin typeface="Arial" panose="020B0604020202020204" pitchFamily="34" charset="0"/>
                <a:cs typeface="Arial" panose="020B0604020202020204" pitchFamily="34" charset="0"/>
              </a:rPr>
              <a:t> Beim Zählen die Stimmzettel nach 10 oder 20 Stimmzetteln kreuzweise ablegen (ggf. einfachere Fehlersuche).</a:t>
            </a:r>
          </a:p>
        </p:txBody>
      </p:sp>
      <p:grpSp>
        <p:nvGrpSpPr>
          <p:cNvPr id="8" name="Gruppieren 7"/>
          <p:cNvGrpSpPr/>
          <p:nvPr/>
        </p:nvGrpSpPr>
        <p:grpSpPr>
          <a:xfrm>
            <a:off x="9372610" y="1859837"/>
            <a:ext cx="2309311" cy="2024631"/>
            <a:chOff x="7756765" y="2919996"/>
            <a:chExt cx="2546123" cy="2232249"/>
          </a:xfrm>
        </p:grpSpPr>
        <p:pic>
          <p:nvPicPr>
            <p:cNvPr id="10" name="Grafik 9"/>
            <p:cNvPicPr>
              <a:picLocks noChangeAspect="1"/>
            </p:cNvPicPr>
            <p:nvPr/>
          </p:nvPicPr>
          <p:blipFill rotWithShape="1">
            <a:blip r:embed="rId2"/>
            <a:srcRect t="9192"/>
            <a:stretch/>
          </p:blipFill>
          <p:spPr>
            <a:xfrm>
              <a:off x="7756765" y="2919996"/>
              <a:ext cx="2402930" cy="2134286"/>
            </a:xfrm>
            <a:prstGeom prst="rect">
              <a:avLst/>
            </a:prstGeom>
          </p:spPr>
        </p:pic>
        <p:sp>
          <p:nvSpPr>
            <p:cNvPr id="11" name="Textfeld 10"/>
            <p:cNvSpPr txBox="1"/>
            <p:nvPr/>
          </p:nvSpPr>
          <p:spPr>
            <a:xfrm rot="5400000">
              <a:off x="9367606" y="4216963"/>
              <a:ext cx="1584176" cy="286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88" dirty="0">
                  <a:solidFill>
                    <a:schemeClr val="bg2"/>
                  </a:solidFill>
                </a:rPr>
                <a:t>© Bundeswahlleiter</a:t>
              </a:r>
            </a:p>
          </p:txBody>
        </p:sp>
      </p:grp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031" y="3985847"/>
            <a:ext cx="5045343" cy="1046085"/>
          </a:xfrm>
          <a:prstGeom prst="rect">
            <a:avLst/>
          </a:prstGeom>
        </p:spPr>
      </p:pic>
      <p:sp>
        <p:nvSpPr>
          <p:cNvPr id="12" name="Titel 6">
            <a:extLst>
              <a:ext uri="{FF2B5EF4-FFF2-40B4-BE49-F238E27FC236}">
                <a16:creationId xmlns:a16="http://schemas.microsoft.com/office/drawing/2014/main" id="{92453F82-7981-429D-B387-A31E6247E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4. Ermittlung der Wahlergebnisse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416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FDF-327A-4F50-9D96-8F0822D8651C}" type="datetime1">
              <a:rPr lang="de-DE" altLang="de-DE" smtClean="0"/>
              <a:t>17.03.2026</a:t>
            </a:fld>
            <a:endParaRPr lang="de-DE" alt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677334" y="1270001"/>
            <a:ext cx="9551777" cy="5316916"/>
          </a:xfrm>
        </p:spPr>
        <p:txBody>
          <a:bodyPr>
            <a:normAutofit/>
          </a:bodyPr>
          <a:lstStyle/>
          <a:p>
            <a:pPr>
              <a:spcAft>
                <a:spcPts val="1088"/>
              </a:spcAft>
            </a:pPr>
            <a:r>
              <a:rPr lang="de-DE" sz="2540" b="1" u="sng" dirty="0">
                <a:latin typeface="Arial" panose="020B0604020202020204" pitchFamily="34" charset="0"/>
                <a:cs typeface="Arial" panose="020B0604020202020204" pitchFamily="34" charset="0"/>
              </a:rPr>
              <a:t>4. Schritt:</a:t>
            </a: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 Zählung der Stimmen</a:t>
            </a:r>
            <a:endParaRPr lang="de-DE" sz="208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4680" indent="-414680">
              <a:spcAft>
                <a:spcPts val="544"/>
              </a:spcAft>
              <a:buAutoNum type="arabicPeriod"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Vorsortieren gleichartig gekennzeichneter Stimmzettel (10er oder 20er Stapel bilden)</a:t>
            </a:r>
          </a:p>
          <a:p>
            <a:pPr marL="414680" indent="-414680">
              <a:spcAft>
                <a:spcPts val="544"/>
              </a:spcAft>
              <a:buAutoNum type="arabicPeriod"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Zählen der Stimmzettel der zwei gebildeten Stapel (D1 und D 2)</a:t>
            </a:r>
          </a:p>
          <a:p>
            <a:pPr marL="414680" indent="-414680">
              <a:spcAft>
                <a:spcPts val="544"/>
              </a:spcAft>
              <a:buAutoNum type="arabicPeriod"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Vermerken der Stimmen in den Zähllisten</a:t>
            </a:r>
          </a:p>
          <a:p>
            <a:pPr marL="414680" indent="-414680">
              <a:spcAft>
                <a:spcPts val="544"/>
              </a:spcAft>
              <a:buAutoNum type="arabicPeriod"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Entscheidung über die Gültigkeit bzw. der Ungültigkeit der ausgesonderten Stimmzettel 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Vermerk auf der Rückseite, ob gültig oder ungültig </a:t>
            </a:r>
            <a:r>
              <a:rPr lang="de-DE" sz="2086" b="1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und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wenn er für gültig erklärt wurde, für welchen Bewerber die Stimme zu zählen ist (Pkt. 3.4.3 der Wahlniederschrift)</a:t>
            </a:r>
          </a:p>
          <a:p>
            <a:pPr marL="414680" indent="-414680">
              <a:spcAft>
                <a:spcPts val="544"/>
              </a:spcAft>
              <a:buAutoNum type="arabicPeriod"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Vermerken der Stimmen in den Zähllisten</a:t>
            </a:r>
          </a:p>
          <a:p>
            <a:pPr marL="414680" indent="-414680">
              <a:spcAft>
                <a:spcPts val="544"/>
              </a:spcAft>
              <a:buAutoNum type="arabicPeriod"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Versehen der unter 4. gesondert entschiedenen Stimmzettel mit fortlaufenden Nummern und Beifügen der Wahlniederschrift Pkt. 3.4.4</a:t>
            </a:r>
            <a:endParaRPr lang="de-DE" sz="208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4680" indent="-414680">
              <a:spcAft>
                <a:spcPts val="544"/>
              </a:spcAft>
              <a:buAutoNum type="arabicPeriod"/>
            </a:pPr>
            <a:endParaRPr lang="de-DE" sz="2086" dirty="0"/>
          </a:p>
          <a:p>
            <a:pPr marL="0" indent="0">
              <a:spcAft>
                <a:spcPts val="544"/>
              </a:spcAft>
              <a:buNone/>
            </a:pPr>
            <a:endParaRPr lang="de-DE" sz="2086" dirty="0"/>
          </a:p>
          <a:p>
            <a:pPr marL="75100" lvl="1" indent="0">
              <a:spcBef>
                <a:spcPts val="0"/>
              </a:spcBef>
              <a:buNone/>
            </a:pPr>
            <a:endParaRPr lang="de-DE" sz="2086" dirty="0"/>
          </a:p>
          <a:p>
            <a:pPr marL="0" lvl="1" indent="0">
              <a:spcAft>
                <a:spcPts val="1088"/>
              </a:spcAft>
              <a:buNone/>
            </a:pPr>
            <a:endParaRPr lang="de-DE" sz="1270" i="1" dirty="0">
              <a:solidFill>
                <a:srgbClr val="000000"/>
              </a:solidFill>
            </a:endParaRPr>
          </a:p>
          <a:p>
            <a:pPr marL="75100" lvl="1" indent="0">
              <a:spcBef>
                <a:spcPts val="0"/>
              </a:spcBef>
              <a:buNone/>
            </a:pPr>
            <a:endParaRPr lang="de-DE" sz="2086" dirty="0"/>
          </a:p>
          <a:p>
            <a:pPr lvl="1">
              <a:spcAft>
                <a:spcPts val="1088"/>
              </a:spcAft>
            </a:pPr>
            <a:endParaRPr lang="de-DE" sz="1723" b="1" dirty="0"/>
          </a:p>
        </p:txBody>
      </p:sp>
      <p:sp>
        <p:nvSpPr>
          <p:cNvPr id="6" name="Titel 6">
            <a:extLst>
              <a:ext uri="{FF2B5EF4-FFF2-40B4-BE49-F238E27FC236}">
                <a16:creationId xmlns:a16="http://schemas.microsoft.com/office/drawing/2014/main" id="{22EE1A43-11E3-43A6-8679-D476F809F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4. Ermittlung der Wahlergebnisse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8750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677334" y="1316918"/>
            <a:ext cx="9399925" cy="4226126"/>
          </a:xfrm>
        </p:spPr>
        <p:txBody>
          <a:bodyPr/>
          <a:lstStyle/>
          <a:p>
            <a:pPr>
              <a:spcAft>
                <a:spcPts val="544"/>
              </a:spcAft>
            </a:pPr>
            <a:r>
              <a:rPr lang="de-DE" sz="2540" b="1" u="sng" dirty="0">
                <a:latin typeface="Arial" panose="020B0604020202020204" pitchFamily="34" charset="0"/>
                <a:cs typeface="Arial" panose="020B0604020202020204" pitchFamily="34" charset="0"/>
              </a:rPr>
              <a:t>5. Schritt:</a:t>
            </a: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 Erstattung der Schnellmeldung an die Wahlbehörde</a:t>
            </a:r>
            <a:endParaRPr lang="de-DE" sz="208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de-DE" sz="208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Nach erfolgter </a:t>
            </a:r>
            <a:r>
              <a:rPr lang="de-DE" sz="2086" b="1" dirty="0">
                <a:latin typeface="Arial" panose="020B0604020202020204" pitchFamily="34" charset="0"/>
                <a:cs typeface="Arial" panose="020B0604020202020204" pitchFamily="34" charset="0"/>
              </a:rPr>
              <a:t>Kontrollrechnung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: Die Daten aus der Wahlniederschrift Punkt </a:t>
            </a:r>
            <a:r>
              <a:rPr lang="de-DE" sz="2086" i="1" dirty="0">
                <a:latin typeface="Arial" panose="020B0604020202020204" pitchFamily="34" charset="0"/>
                <a:cs typeface="Arial" panose="020B0604020202020204" pitchFamily="34" charset="0"/>
              </a:rPr>
              <a:t>4. Wahlergebnis 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in das Formular </a:t>
            </a:r>
            <a:r>
              <a:rPr lang="de-DE" sz="2086" b="1" dirty="0">
                <a:latin typeface="Arial" panose="020B0604020202020204" pitchFamily="34" charset="0"/>
                <a:cs typeface="Arial" panose="020B0604020202020204" pitchFamily="34" charset="0"/>
              </a:rPr>
              <a:t>Schnellmeldung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 übertragen.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Ergebnisse der Schnellmeldung </a:t>
            </a:r>
            <a:r>
              <a:rPr lang="de-DE" sz="2086" b="1" dirty="0">
                <a:latin typeface="Arial" panose="020B0604020202020204" pitchFamily="34" charset="0"/>
                <a:cs typeface="Arial" panose="020B0604020202020204" pitchFamily="34" charset="0"/>
              </a:rPr>
              <a:t>unverzüglich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 (i.d.R. telefonisch) an die Wahlbehörde übermitteln.</a:t>
            </a:r>
          </a:p>
          <a:p>
            <a:pPr lvl="1">
              <a:spcAft>
                <a:spcPts val="1088"/>
              </a:spcAft>
            </a:pPr>
            <a:r>
              <a:rPr lang="de-DE" sz="2086" i="1" u="sng" dirty="0">
                <a:latin typeface="Arial" panose="020B0604020202020204" pitchFamily="34" charset="0"/>
                <a:cs typeface="Arial" panose="020B0604020202020204" pitchFamily="34" charset="0"/>
              </a:rPr>
              <a:t>Hinweis:</a:t>
            </a:r>
            <a:r>
              <a:rPr lang="de-DE" sz="2086" i="1" dirty="0">
                <a:latin typeface="Arial" panose="020B0604020202020204" pitchFamily="34" charset="0"/>
                <a:cs typeface="Arial" panose="020B0604020202020204" pitchFamily="34" charset="0"/>
              </a:rPr>
              <a:t> Bei </a:t>
            </a:r>
            <a:r>
              <a:rPr lang="de-DE" sz="2086" i="1" dirty="0" err="1">
                <a:latin typeface="Arial" panose="020B0604020202020204" pitchFamily="34" charset="0"/>
                <a:cs typeface="Arial" panose="020B0604020202020204" pitchFamily="34" charset="0"/>
              </a:rPr>
              <a:t>unplausibler</a:t>
            </a:r>
            <a:r>
              <a:rPr lang="de-DE" sz="2086" i="1" dirty="0">
                <a:latin typeface="Arial" panose="020B0604020202020204" pitchFamily="34" charset="0"/>
                <a:cs typeface="Arial" panose="020B0604020202020204" pitchFamily="34" charset="0"/>
              </a:rPr>
              <a:t> Kontrollrechnung zunächst des letzte Ergebnis melden und anschließend Fehler suchen.</a:t>
            </a:r>
            <a:endParaRPr lang="de-DE" sz="208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el 6">
            <a:extLst>
              <a:ext uri="{FF2B5EF4-FFF2-40B4-BE49-F238E27FC236}">
                <a16:creationId xmlns:a16="http://schemas.microsoft.com/office/drawing/2014/main" id="{4D8D2AD8-B8E3-4888-BB34-F04D78918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4. Ermittlung der Wahlergebnisse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6433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677334" y="1316918"/>
            <a:ext cx="9546970" cy="3902445"/>
          </a:xfrm>
        </p:spPr>
        <p:txBody>
          <a:bodyPr/>
          <a:lstStyle/>
          <a:p>
            <a:pPr>
              <a:spcAft>
                <a:spcPts val="544"/>
              </a:spcAft>
            </a:pPr>
            <a:r>
              <a:rPr lang="de-DE" sz="2540" b="1" u="sng" dirty="0">
                <a:latin typeface="Arial" panose="020B0604020202020204" pitchFamily="34" charset="0"/>
                <a:cs typeface="Arial" panose="020B0604020202020204" pitchFamily="34" charset="0"/>
              </a:rPr>
              <a:t>6. Schritt:</a:t>
            </a: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 Fertigstellung der Wahlniederschrift</a:t>
            </a:r>
            <a:endParaRPr lang="de-DE" sz="208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de-DE" sz="208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Überprüfung auf Plausibilität und Vollständigkeit der Angaben in der Wahlniederschrift.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Abzeichnung etwaiger Korrekturen durch die schriftführende Person.</a:t>
            </a: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Wahlniederschrift ist abschließend von </a:t>
            </a:r>
            <a:r>
              <a:rPr lang="de-DE" sz="2086" b="1" u="sng" dirty="0">
                <a:latin typeface="Arial" panose="020B0604020202020204" pitchFamily="34" charset="0"/>
                <a:cs typeface="Arial" panose="020B0604020202020204" pitchFamily="34" charset="0"/>
              </a:rPr>
              <a:t>allen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 MdW zu unterschreiben.</a:t>
            </a:r>
          </a:p>
        </p:txBody>
      </p:sp>
      <p:sp>
        <p:nvSpPr>
          <p:cNvPr id="8" name="Titel 6">
            <a:extLst>
              <a:ext uri="{FF2B5EF4-FFF2-40B4-BE49-F238E27FC236}">
                <a16:creationId xmlns:a16="http://schemas.microsoft.com/office/drawing/2014/main" id="{DAFEFFF7-15C1-4DB1-B4DF-B321A7CD0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4. Ermittlung der Wahlergebnisse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6262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77334" y="1270000"/>
            <a:ext cx="8947557" cy="4702995"/>
          </a:xfrm>
        </p:spPr>
        <p:txBody>
          <a:bodyPr/>
          <a:lstStyle/>
          <a:p>
            <a:pPr>
              <a:spcAft>
                <a:spcPts val="1088"/>
              </a:spcAft>
            </a:pPr>
            <a:r>
              <a:rPr lang="de-DE" sz="2540" b="1" u="sng" dirty="0">
                <a:latin typeface="Arial" panose="020B0604020202020204" pitchFamily="34" charset="0"/>
                <a:cs typeface="Arial" panose="020B0604020202020204" pitchFamily="34" charset="0"/>
              </a:rPr>
              <a:t>7. Schritt:</a:t>
            </a: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 Verpacken der Wahlunterlagen</a:t>
            </a:r>
          </a:p>
          <a:p>
            <a:pPr marL="0" indent="0">
              <a:spcAft>
                <a:spcPts val="1088"/>
              </a:spcAft>
              <a:buNone/>
            </a:pPr>
            <a:endParaRPr lang="de-DE" sz="18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Paket 1:	gültige Stimmzettel</a:t>
            </a:r>
          </a:p>
          <a:p>
            <a:pPr lvl="1"/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Paket 2:	eingenommene Wahlscheine</a:t>
            </a:r>
          </a:p>
          <a:p>
            <a:pPr marL="452117" lvl="1" indent="0">
              <a:buNone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		(sofern sie nicht der Wahl-</a:t>
            </a:r>
          </a:p>
          <a:p>
            <a:pPr marL="452117" lvl="1" indent="0">
              <a:spcAft>
                <a:spcPts val="1088"/>
              </a:spcAft>
              <a:buNone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086" dirty="0" err="1">
                <a:latin typeface="Arial" panose="020B0604020202020204" pitchFamily="34" charset="0"/>
                <a:cs typeface="Arial" panose="020B0604020202020204" pitchFamily="34" charset="0"/>
              </a:rPr>
              <a:t>niederschrift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 beigefügt sind)</a:t>
            </a:r>
          </a:p>
          <a:p>
            <a:pPr marL="452117" lvl="1" indent="0">
              <a:spcAft>
                <a:spcPts val="1088"/>
              </a:spcAft>
              <a:buNone/>
            </a:pPr>
            <a:endParaRPr lang="de-DE" sz="63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88"/>
              </a:spcAft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Paket 3:	unbenutzte Stimmzettel</a:t>
            </a:r>
          </a:p>
        </p:txBody>
      </p:sp>
      <p:sp>
        <p:nvSpPr>
          <p:cNvPr id="8" name="Geschweifte Klammer rechts 7"/>
          <p:cNvSpPr/>
          <p:nvPr/>
        </p:nvSpPr>
        <p:spPr bwMode="auto">
          <a:xfrm>
            <a:off x="6096000" y="2284641"/>
            <a:ext cx="849038" cy="1698077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02794" fontAlgn="base">
              <a:spcBef>
                <a:spcPct val="0"/>
              </a:spcBef>
              <a:spcAft>
                <a:spcPct val="0"/>
              </a:spcAft>
            </a:pPr>
            <a:endParaRPr lang="de-DE" sz="1814">
              <a:latin typeface="Arial" charset="0"/>
              <a:cs typeface="Arial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6945038" y="2682406"/>
            <a:ext cx="2677736" cy="846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33" dirty="0"/>
              <a:t>sind zu versiegeln und mit Wahlbezirksnummer sowie Inhaltsangabe zu versehen</a:t>
            </a:r>
          </a:p>
        </p:txBody>
      </p:sp>
      <p:sp>
        <p:nvSpPr>
          <p:cNvPr id="10" name="Titel 6">
            <a:extLst>
              <a:ext uri="{FF2B5EF4-FFF2-40B4-BE49-F238E27FC236}">
                <a16:creationId xmlns:a16="http://schemas.microsoft.com/office/drawing/2014/main" id="{273FACFA-3B38-47A2-8122-7768BECB6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4. Ermittlung der Wahlergebnisse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05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4000" dirty="0">
                <a:latin typeface="Arial" panose="020B0604020202020204" pitchFamily="34" charset="0"/>
                <a:cs typeface="Arial" panose="020B0604020202020204" pitchFamily="34" charset="0"/>
              </a:rPr>
              <a:t>5. Abschlussarbeiten</a:t>
            </a:r>
          </a:p>
        </p:txBody>
      </p:sp>
    </p:spTree>
    <p:extLst>
      <p:ext uri="{BB962C8B-B14F-4D97-AF65-F5344CB8AC3E}">
        <p14:creationId xmlns:p14="http://schemas.microsoft.com/office/powerpoint/2010/main" val="24467328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77334" y="1270000"/>
            <a:ext cx="8609373" cy="4526885"/>
          </a:xfrm>
        </p:spPr>
        <p:txBody>
          <a:bodyPr>
            <a:normAutofit lnSpcReduction="10000"/>
          </a:bodyPr>
          <a:lstStyle/>
          <a:p>
            <a:pPr>
              <a:spcAft>
                <a:spcPts val="1088"/>
              </a:spcAft>
            </a:pPr>
            <a:r>
              <a:rPr lang="de-DE" sz="2540" dirty="0">
                <a:latin typeface="Arial" panose="020B0604020202020204" pitchFamily="34" charset="0"/>
                <a:cs typeface="Arial" panose="020B0604020202020204" pitchFamily="34" charset="0"/>
              </a:rPr>
              <a:t>Übergabe aller Unterlagen und Pakete an Wahlbehörde:</a:t>
            </a:r>
          </a:p>
          <a:p>
            <a:pPr marL="653040" lvl="1" indent="-414680">
              <a:spcBef>
                <a:spcPts val="544"/>
              </a:spcBef>
              <a:spcAft>
                <a:spcPts val="544"/>
              </a:spcAft>
              <a:buFont typeface="+mj-lt"/>
              <a:buAutoNum type="arabicPeriod"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Die versiegelten und nicht versiegelten Pakete,</a:t>
            </a:r>
          </a:p>
          <a:p>
            <a:pPr marL="653040" lvl="1" indent="-414680">
              <a:spcBef>
                <a:spcPts val="544"/>
              </a:spcBef>
              <a:spcAft>
                <a:spcPts val="544"/>
              </a:spcAft>
              <a:buFont typeface="+mj-lt"/>
              <a:buAutoNum type="arabicPeriod"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die Wahlniederschrift einschließlich sämtlicher Anlagen,</a:t>
            </a:r>
          </a:p>
          <a:p>
            <a:pPr marL="653040" lvl="1" indent="-414680">
              <a:spcBef>
                <a:spcPts val="544"/>
              </a:spcBef>
              <a:spcAft>
                <a:spcPts val="544"/>
              </a:spcAft>
              <a:buFont typeface="+mj-lt"/>
              <a:buAutoNum type="arabicPeriod"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das </a:t>
            </a:r>
            <a:r>
              <a:rPr lang="de-DE" sz="2086" dirty="0" err="1">
                <a:latin typeface="Arial" panose="020B0604020202020204" pitchFamily="34" charset="0"/>
                <a:cs typeface="Arial" panose="020B0604020202020204" pitchFamily="34" charset="0"/>
              </a:rPr>
              <a:t>Wahlberechtigtenverzeichnis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653040" lvl="1" indent="-414680">
              <a:spcBef>
                <a:spcPts val="544"/>
              </a:spcBef>
              <a:spcAft>
                <a:spcPts val="544"/>
              </a:spcAft>
              <a:buFont typeface="+mj-lt"/>
              <a:buAutoNum type="arabicPeriod"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das besondere Wahlscheinverzeichnis (wenn vorhanden),</a:t>
            </a:r>
          </a:p>
          <a:p>
            <a:pPr marL="653040" lvl="1" indent="-414680">
              <a:spcBef>
                <a:spcPts val="544"/>
              </a:spcBef>
              <a:spcAft>
                <a:spcPts val="544"/>
              </a:spcAft>
              <a:buFont typeface="+mj-lt"/>
              <a:buAutoNum type="arabicPeriod"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die einbehaltenen Wahlbenachrichtigungen </a:t>
            </a:r>
            <a:r>
              <a:rPr lang="de-DE" sz="2086" b="1" dirty="0">
                <a:latin typeface="Arial" panose="020B0604020202020204" pitchFamily="34" charset="0"/>
                <a:cs typeface="Arial" panose="020B0604020202020204" pitchFamily="34" charset="0"/>
              </a:rPr>
              <a:t>(entfällt im Falle einer möglichen Stichwahl der Bürgermeisterin oder des Bürgermeisters)</a:t>
            </a: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653040" lvl="1" indent="-414680">
              <a:spcBef>
                <a:spcPts val="544"/>
              </a:spcBef>
              <a:spcAft>
                <a:spcPts val="544"/>
              </a:spcAft>
              <a:buFont typeface="+mj-lt"/>
              <a:buAutoNum type="arabicPeriod"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die Wahlurnen,</a:t>
            </a:r>
          </a:p>
          <a:p>
            <a:pPr marL="653040" lvl="1" indent="-414680">
              <a:spcBef>
                <a:spcPts val="544"/>
              </a:spcBef>
              <a:spcAft>
                <a:spcPts val="544"/>
              </a:spcAft>
              <a:buFont typeface="+mj-lt"/>
              <a:buAutoNum type="arabicPeriod"/>
            </a:pPr>
            <a:r>
              <a:rPr lang="de-DE" sz="2086" dirty="0">
                <a:latin typeface="Arial" panose="020B0604020202020204" pitchFamily="34" charset="0"/>
                <a:cs typeface="Arial" panose="020B0604020202020204" pitchFamily="34" charset="0"/>
              </a:rPr>
              <a:t>alle sonstigen von der Wahlbehörde zur Verfügung gestellten Gegenstände und Unterlagen.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8E82B7A-D70B-4897-88FC-883FCA251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5. Abschlussarbeiten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4646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81" y="5234990"/>
            <a:ext cx="1271476" cy="140531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779ABD5-B71F-412B-A6D4-DE98ED02EFA9}"/>
              </a:ext>
            </a:extLst>
          </p:cNvPr>
          <p:cNvSpPr txBox="1"/>
          <p:nvPr/>
        </p:nvSpPr>
        <p:spPr>
          <a:xfrm>
            <a:off x="9585159" y="144379"/>
            <a:ext cx="2606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Landkreis Uckermark</a:t>
            </a:r>
          </a:p>
          <a:p>
            <a:pPr algn="ctr"/>
            <a:r>
              <a:rPr lang="de-D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Der Kreiswahlleiter -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38B5FC5D-416E-41FF-A8C2-921CC97F94CA}"/>
              </a:ext>
            </a:extLst>
          </p:cNvPr>
          <p:cNvSpPr txBox="1">
            <a:spLocks/>
          </p:cNvSpPr>
          <p:nvPr/>
        </p:nvSpPr>
        <p:spPr>
          <a:xfrm>
            <a:off x="766347" y="1221913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4400" b="1" dirty="0">
                <a:latin typeface="Arial" panose="020B0604020202020204" pitchFamily="34" charset="0"/>
                <a:cs typeface="Arial" panose="020B0604020202020204" pitchFamily="34" charset="0"/>
              </a:rPr>
              <a:t>Herzlichen Dank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für Ihr Mitwirken</a:t>
            </a:r>
          </a:p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als Mitglied eines Wahlvorstandes</a:t>
            </a:r>
          </a:p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bei der Wahl der Landrätin / des Landrates!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6F9808F-98E2-4892-A64F-13B0E9CFE1B1}"/>
              </a:ext>
            </a:extLst>
          </p:cNvPr>
          <p:cNvSpPr txBox="1"/>
          <p:nvPr/>
        </p:nvSpPr>
        <p:spPr>
          <a:xfrm>
            <a:off x="2079653" y="5102686"/>
            <a:ext cx="422404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Landkreis Uckermark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Der Kreiswahlleiter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Karl-Marx-Straße 1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17291 Prenzlau</a:t>
            </a:r>
          </a:p>
          <a:p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Tel.: 03984 70-1016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Mail: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wahlen@uckermark.de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694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1971</Words>
  <Application>Microsoft Office PowerPoint</Application>
  <PresentationFormat>Breitbild</PresentationFormat>
  <Paragraphs>292</Paragraphs>
  <Slides>40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40</vt:i4>
      </vt:variant>
    </vt:vector>
  </HeadingPairs>
  <TitlesOfParts>
    <vt:vector size="45" baseType="lpstr">
      <vt:lpstr>Arial</vt:lpstr>
      <vt:lpstr>Calibri</vt:lpstr>
      <vt:lpstr>Trebuchet MS</vt:lpstr>
      <vt:lpstr>Wingdings 3</vt:lpstr>
      <vt:lpstr>Facette</vt:lpstr>
      <vt:lpstr>Wahl der Landrätin / des Landrates des Landkreises Uckermark</vt:lpstr>
      <vt:lpstr>Inhalt der Schulung</vt:lpstr>
      <vt:lpstr>PowerPoint-Präsentation</vt:lpstr>
      <vt:lpstr>1. Aufgaben des Wahlvorstandes</vt:lpstr>
      <vt:lpstr>1. Aufgaben des Wahlvorstandes</vt:lpstr>
      <vt:lpstr>1. Aufgaben des Wahlvorstandes</vt:lpstr>
      <vt:lpstr>1. Aufgaben des Wahlvorstandes</vt:lpstr>
      <vt:lpstr>1. Aufgaben des Wahlvorstandes</vt:lpstr>
      <vt:lpstr>PowerPoint-Präsentation</vt:lpstr>
      <vt:lpstr>2. Wahlvorbereitung      a) im Wahllokal</vt:lpstr>
      <vt:lpstr>2. Wahlvorbereitung      a) im Wahllokal</vt:lpstr>
      <vt:lpstr>2. Wahlvorbereitung      a) im Wahllokal</vt:lpstr>
      <vt:lpstr>2. Wahlvorbereitung      a) im Wahllokal</vt:lpstr>
      <vt:lpstr>2. Wahlvorbereitung      a) im Wahllokal</vt:lpstr>
      <vt:lpstr>PowerPoint-Präsentation</vt:lpstr>
      <vt:lpstr>2. Wahlvorbereitung     b) vor dem Wahllokal</vt:lpstr>
      <vt:lpstr>PowerPoint-Präsentation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3. Wahlhandlung</vt:lpstr>
      <vt:lpstr>PowerPoint-Präsentation</vt:lpstr>
      <vt:lpstr>4. Ermittlung der Wahlergebnisse</vt:lpstr>
      <vt:lpstr>4. Ermittlung der Wahlergebnisse</vt:lpstr>
      <vt:lpstr>4. Ermittlung der Wahlergebnisse</vt:lpstr>
      <vt:lpstr>4. Ermittlung der Wahlergebnisse</vt:lpstr>
      <vt:lpstr>4. Ermittlung der Wahlergebnisse</vt:lpstr>
      <vt:lpstr>4. Ermittlung der Wahlergebnisse</vt:lpstr>
      <vt:lpstr>4. Ermittlung der Wahlergebnisse</vt:lpstr>
      <vt:lpstr>PowerPoint-Präsentation</vt:lpstr>
      <vt:lpstr>5. Abschlussarbeiten</vt:lpstr>
      <vt:lpstr>PowerPoint-Präsentation</vt:lpstr>
    </vt:vector>
  </TitlesOfParts>
  <Company>Landkreis Uckermark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Landkreis Uckermark Ordnungsamt</dc:title>
  <dc:creator>Robert Richter</dc:creator>
  <cp:lastModifiedBy>Richter, Robert</cp:lastModifiedBy>
  <cp:revision>95</cp:revision>
  <dcterms:created xsi:type="dcterms:W3CDTF">2021-02-25T09:58:50Z</dcterms:created>
  <dcterms:modified xsi:type="dcterms:W3CDTF">2026-03-17T13:34:40Z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D">
    <vt:lpwstr>0d3d301d-9790-40e7-86ae-c975504f92f8</vt:lpwstr>
  </property>
  <property fmtid="{D5CDD505-2E9C-101B-9397-08002B2CF9AE}" pid="3" name="ReadOnly">
    <vt:lpwstr>False</vt:lpwstr>
  </property>
  <property fmtid="{D5CDD505-2E9C-101B-9397-08002B2CF9AE}" pid="4" name="DocTitle">
    <vt:lpwstr>12110 Statistik und Wahlen|1211020 Kommunalwahlen|LR-Wahl 2026|Schulungsunterlagen|Schulung_Wahlvorstände_Urne</vt:lpwstr>
  </property>
</Properties>
</file>